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636"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6F9F06-810E-49A8-A9F2-6B844404DCB2}" type="datetimeFigureOut">
              <a:rPr lang="zh-CN" altLang="en-US" smtClean="0"/>
              <a:t>2013/7/25</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79DB2B6-9568-4982-8096-0097461D610F}" type="slidenum">
              <a:rPr lang="zh-CN" altLang="en-US" smtClean="0"/>
              <a:t>‹#›</a:t>
            </a:fld>
            <a:endParaRPr lang="zh-CN" altLang="en-US"/>
          </a:p>
        </p:txBody>
      </p:sp>
    </p:spTree>
    <p:extLst>
      <p:ext uri="{BB962C8B-B14F-4D97-AF65-F5344CB8AC3E}">
        <p14:creationId xmlns:p14="http://schemas.microsoft.com/office/powerpoint/2010/main" val="39102820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79DB2B6-9568-4982-8096-0097461D610F}" type="slidenum">
              <a:rPr lang="zh-CN" altLang="en-US" smtClean="0"/>
              <a:t>3</a:t>
            </a:fld>
            <a:endParaRPr lang="zh-CN" altLang="en-US"/>
          </a:p>
        </p:txBody>
      </p:sp>
    </p:spTree>
    <p:extLst>
      <p:ext uri="{BB962C8B-B14F-4D97-AF65-F5344CB8AC3E}">
        <p14:creationId xmlns:p14="http://schemas.microsoft.com/office/powerpoint/2010/main" val="4284357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530820CF-B880-4189-942D-D702A7CBA730}" type="datetimeFigureOut">
              <a:rPr lang="zh-CN" altLang="en-US" smtClean="0"/>
              <a:t>2013/7/25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530820CF-B880-4189-942D-D702A7CBA730}" type="datetimeFigureOut">
              <a:rPr lang="zh-CN" altLang="en-US" smtClean="0"/>
              <a:t>2013/7/25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文本">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530820CF-B880-4189-942D-D702A7CBA730}" type="datetimeFigureOut">
              <a:rPr lang="zh-CN" altLang="en-US" smtClean="0"/>
              <a:t>2013/7/25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530820CF-B880-4189-942D-D702A7CBA730}" type="datetimeFigureOut">
              <a:rPr lang="zh-CN" altLang="en-US" smtClean="0"/>
              <a:t>2013/7/25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7" name="Title 6"/>
          <p:cNvSpPr>
            <a:spLocks noGrp="1"/>
          </p:cNvSpPr>
          <p:nvPr>
            <p:ph type="title"/>
          </p:nvPr>
        </p:nvSpPr>
        <p:spPr/>
        <p:txBody>
          <a:bodyPr/>
          <a:lstStyle/>
          <a:p>
            <a:r>
              <a:rPr lang="zh-CN" altLang="en-US" smtClean="0"/>
              <a:t>单击此处编辑母版标题样式</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530820CF-B880-4189-942D-D702A7CBA730}" type="datetimeFigureOut">
              <a:rPr lang="zh-CN" altLang="en-US" smtClean="0"/>
              <a:t>2013/7/25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5" name="Date Placeholder 4"/>
          <p:cNvSpPr>
            <a:spLocks noGrp="1"/>
          </p:cNvSpPr>
          <p:nvPr>
            <p:ph type="dt" sz="half" idx="10"/>
          </p:nvPr>
        </p:nvSpPr>
        <p:spPr/>
        <p:txBody>
          <a:bodyPr/>
          <a:lstStyle/>
          <a:p>
            <a:fld id="{530820CF-B880-4189-942D-D702A7CBA730}" type="datetimeFigureOut">
              <a:rPr lang="zh-CN" altLang="en-US" smtClean="0"/>
              <a:t>2013/7/25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9" name="Content Placeholder 8"/>
          <p:cNvSpPr>
            <a:spLocks noGrp="1"/>
          </p:cNvSpPr>
          <p:nvPr>
            <p:ph sz="quarter" idx="13"/>
          </p:nvPr>
        </p:nvSpPr>
        <p:spPr>
          <a:xfrm>
            <a:off x="676655" y="2679192"/>
            <a:ext cx="3822192" cy="34472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CN" altLang="en-US" smtClean="0"/>
              <a:t>单击此处编辑母版标题样式</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530820CF-B880-4189-942D-D702A7CBA730}" type="datetimeFigureOut">
              <a:rPr lang="zh-CN" altLang="en-US" smtClean="0"/>
              <a:t>2013/7/25</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530820CF-B880-4189-942D-D702A7CBA730}" type="datetimeFigureOut">
              <a:rPr lang="zh-CN" altLang="en-US" smtClean="0"/>
              <a:t>2013/7/25</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530820CF-B880-4189-942D-D702A7CBA730}" type="datetimeFigureOut">
              <a:rPr lang="zh-CN" altLang="en-US" smtClean="0"/>
              <a:t>2013/7/25</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530820CF-B880-4189-942D-D702A7CBA730}" type="datetimeFigureOut">
              <a:rPr lang="zh-CN" altLang="en-US" smtClean="0"/>
              <a:t>2013/7/25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zh-CN" altLang="en-US" smtClean="0"/>
              <a:t>单击此处编辑母版标题样式</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zh-CN" altLang="en-US" smtClean="0"/>
              <a:t>单击此处编辑母版标题样式</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530820CF-B880-4189-942D-D702A7CBA730}" type="datetimeFigureOut">
              <a:rPr lang="zh-CN" altLang="en-US" smtClean="0"/>
              <a:t>2013/7/25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530820CF-B880-4189-942D-D702A7CBA730}" type="datetimeFigureOut">
              <a:rPr lang="zh-CN" altLang="en-US" smtClean="0"/>
              <a:t>2013/7/25</a:t>
            </a:fld>
            <a:endParaRPr lang="zh-CN" alt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zh-CN" alt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0C913308-F349-4B6D-A68A-DD1791B4A57B}" type="slidenum">
              <a:rPr lang="zh-CN" altLang="en-US" smtClean="0"/>
              <a:t>‹#›</a:t>
            </a:fld>
            <a:endParaRPr lang="zh-CN" alt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2690336"/>
            <a:ext cx="7542584" cy="923330"/>
          </a:xfrm>
          <a:prstGeom prst="rect">
            <a:avLst/>
          </a:prstGeom>
        </p:spPr>
        <p:txBody>
          <a:bodyPr wrap="square">
            <a:spAutoFit/>
          </a:bodyPr>
          <a:lstStyle/>
          <a:p>
            <a:r>
              <a:rPr lang="en-US" altLang="zh-CN" b="1" dirty="0"/>
              <a:t>A Decision-Tree-Oriented Guidance Mechanism for Conducting Nature</a:t>
            </a:r>
          </a:p>
          <a:p>
            <a:r>
              <a:rPr lang="en-US" altLang="zh-CN" b="1" dirty="0"/>
              <a:t>Science Observation Activities in a Context-Aware Ubiquitous Learning</a:t>
            </a:r>
          </a:p>
          <a:p>
            <a:pPr algn="ctr"/>
            <a:r>
              <a:rPr lang="en-US" altLang="zh-CN" b="1" dirty="0"/>
              <a:t>Environment</a:t>
            </a:r>
            <a:endParaRPr lang="zh-CN" altLang="en-US" dirty="0"/>
          </a:p>
        </p:txBody>
      </p:sp>
      <p:sp>
        <p:nvSpPr>
          <p:cNvPr id="3" name="TextBox 2"/>
          <p:cNvSpPr txBox="1"/>
          <p:nvPr/>
        </p:nvSpPr>
        <p:spPr>
          <a:xfrm>
            <a:off x="4499992" y="4581128"/>
            <a:ext cx="1872208" cy="369332"/>
          </a:xfrm>
          <a:prstGeom prst="rect">
            <a:avLst/>
          </a:prstGeom>
          <a:noFill/>
        </p:spPr>
        <p:txBody>
          <a:bodyPr wrap="square" rtlCol="0">
            <a:spAutoFit/>
          </a:bodyPr>
          <a:lstStyle/>
          <a:p>
            <a:r>
              <a:rPr lang="en-US" altLang="zh-CN" dirty="0" err="1" smtClean="0"/>
              <a:t>chenlei</a:t>
            </a:r>
            <a:endParaRPr lang="zh-CN" altLang="en-US" dirty="0"/>
          </a:p>
        </p:txBody>
      </p:sp>
    </p:spTree>
    <p:extLst>
      <p:ext uri="{BB962C8B-B14F-4D97-AF65-F5344CB8AC3E}">
        <p14:creationId xmlns:p14="http://schemas.microsoft.com/office/powerpoint/2010/main" val="7390193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55576" y="5173617"/>
            <a:ext cx="7200800" cy="1200329"/>
          </a:xfrm>
          <a:prstGeom prst="rect">
            <a:avLst/>
          </a:prstGeom>
        </p:spPr>
        <p:txBody>
          <a:bodyPr wrap="square">
            <a:spAutoFit/>
          </a:bodyPr>
          <a:lstStyle/>
          <a:p>
            <a:r>
              <a:rPr lang="zh-CN" altLang="en-US" dirty="0"/>
              <a:t>当学生们在学习区域移动</a:t>
            </a:r>
            <a:r>
              <a:rPr lang="en-US" altLang="zh-CN" dirty="0"/>
              <a:t>,</a:t>
            </a:r>
            <a:r>
              <a:rPr lang="zh-CN" altLang="en-US" dirty="0"/>
              <a:t>系统可以检测他们的位置</a:t>
            </a:r>
            <a:r>
              <a:rPr lang="en-US" altLang="zh-CN" dirty="0" smtClean="0"/>
              <a:t>,</a:t>
            </a:r>
            <a:r>
              <a:rPr lang="zh-CN" altLang="en-US" dirty="0" smtClean="0"/>
              <a:t>通过</a:t>
            </a:r>
            <a:r>
              <a:rPr lang="en-US" altLang="zh-CN" dirty="0" smtClean="0"/>
              <a:t>RFID</a:t>
            </a:r>
            <a:r>
              <a:rPr lang="zh-CN" altLang="en-US" dirty="0" smtClean="0"/>
              <a:t>标签阅读</a:t>
            </a:r>
            <a:r>
              <a:rPr lang="zh-CN" altLang="en-US" dirty="0"/>
              <a:t>和分析</a:t>
            </a:r>
            <a:r>
              <a:rPr lang="zh-CN" altLang="en-US" dirty="0" smtClean="0"/>
              <a:t>数据。</a:t>
            </a:r>
            <a:r>
              <a:rPr lang="zh-CN" altLang="en-US" dirty="0"/>
              <a:t>因此</a:t>
            </a:r>
            <a:r>
              <a:rPr lang="en-US" altLang="zh-CN" dirty="0"/>
              <a:t>,</a:t>
            </a:r>
            <a:r>
              <a:rPr lang="zh-CN" altLang="en-US" dirty="0"/>
              <a:t>学习系统可以与学生互动</a:t>
            </a:r>
            <a:r>
              <a:rPr lang="en-US" altLang="zh-CN" dirty="0"/>
              <a:t>,</a:t>
            </a:r>
            <a:r>
              <a:rPr lang="zh-CN" altLang="en-US" dirty="0"/>
              <a:t>包括指导</a:t>
            </a:r>
            <a:r>
              <a:rPr lang="zh-CN" altLang="en-US" dirty="0" smtClean="0"/>
              <a:t>他们观察</a:t>
            </a:r>
            <a:r>
              <a:rPr lang="zh-CN" altLang="en-US" dirty="0"/>
              <a:t>目标对象</a:t>
            </a:r>
            <a:r>
              <a:rPr lang="en-US" altLang="zh-CN" dirty="0"/>
              <a:t>(</a:t>
            </a:r>
            <a:r>
              <a:rPr lang="zh-CN" altLang="en-US" dirty="0" smtClean="0"/>
              <a:t>如植物</a:t>
            </a:r>
            <a:r>
              <a:rPr lang="zh-CN" altLang="en-US" dirty="0"/>
              <a:t>或蝴蝶</a:t>
            </a:r>
            <a:r>
              <a:rPr lang="en-US" altLang="zh-CN" dirty="0"/>
              <a:t>),</a:t>
            </a:r>
            <a:r>
              <a:rPr lang="zh-CN" altLang="en-US" dirty="0"/>
              <a:t>提供补充材料给他们</a:t>
            </a:r>
            <a:r>
              <a:rPr lang="en-US" altLang="zh-CN" dirty="0"/>
              <a:t>,</a:t>
            </a:r>
            <a:r>
              <a:rPr lang="zh-CN" altLang="en-US" dirty="0"/>
              <a:t>并问</a:t>
            </a:r>
            <a:r>
              <a:rPr lang="zh-CN" altLang="en-US" dirty="0" smtClean="0"/>
              <a:t>一些问题</a:t>
            </a:r>
            <a:r>
              <a:rPr lang="zh-CN" altLang="en-US" dirty="0"/>
              <a:t>评估</a:t>
            </a:r>
            <a:r>
              <a:rPr lang="zh-CN" altLang="en-US" dirty="0" smtClean="0"/>
              <a:t>他们在</a:t>
            </a:r>
            <a:r>
              <a:rPr lang="zh-CN" altLang="en-US" dirty="0"/>
              <a:t>现实世界</a:t>
            </a:r>
            <a:r>
              <a:rPr lang="zh-CN" altLang="en-US" dirty="0" smtClean="0"/>
              <a:t>中的表现</a:t>
            </a:r>
            <a:r>
              <a:rPr lang="en-US" altLang="zh-CN" dirty="0" smtClean="0"/>
              <a:t>,</a:t>
            </a:r>
            <a:r>
              <a:rPr lang="zh-CN" altLang="en-US" dirty="0"/>
              <a:t>如图</a:t>
            </a:r>
            <a:r>
              <a:rPr lang="en-US" altLang="zh-CN" dirty="0"/>
              <a:t>3</a:t>
            </a:r>
            <a:r>
              <a:rPr lang="zh-CN" altLang="en-US" dirty="0"/>
              <a:t>所示。</a:t>
            </a:r>
          </a:p>
        </p:txBody>
      </p:sp>
      <p:sp>
        <p:nvSpPr>
          <p:cNvPr id="3" name="矩形 2"/>
          <p:cNvSpPr/>
          <p:nvPr/>
        </p:nvSpPr>
        <p:spPr>
          <a:xfrm>
            <a:off x="1187624" y="1700808"/>
            <a:ext cx="3416320" cy="369332"/>
          </a:xfrm>
          <a:prstGeom prst="rect">
            <a:avLst/>
          </a:prstGeom>
        </p:spPr>
        <p:txBody>
          <a:bodyPr wrap="none">
            <a:spAutoFit/>
          </a:bodyPr>
          <a:lstStyle/>
          <a:p>
            <a:r>
              <a:rPr lang="zh-CN" altLang="en-US" dirty="0" smtClean="0"/>
              <a:t>情景感知的泛在学习环境的发展</a:t>
            </a:r>
            <a:endParaRPr lang="zh-CN" alt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2348880"/>
            <a:ext cx="6660232" cy="25384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999371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798416" y="5445224"/>
            <a:ext cx="8336434" cy="1200329"/>
          </a:xfrm>
          <a:prstGeom prst="rect">
            <a:avLst/>
          </a:prstGeom>
        </p:spPr>
        <p:txBody>
          <a:bodyPr wrap="square">
            <a:spAutoFit/>
          </a:bodyPr>
          <a:lstStyle/>
          <a:p>
            <a:r>
              <a:rPr lang="zh-CN" altLang="en-US" dirty="0"/>
              <a:t>图</a:t>
            </a:r>
            <a:r>
              <a:rPr lang="en-US" altLang="zh-CN" dirty="0"/>
              <a:t>4</a:t>
            </a:r>
            <a:r>
              <a:rPr lang="zh-CN" altLang="en-US" dirty="0"/>
              <a:t>展示了用户界面</a:t>
            </a:r>
            <a:r>
              <a:rPr lang="en-US" altLang="zh-CN" dirty="0"/>
              <a:t>,</a:t>
            </a:r>
            <a:r>
              <a:rPr lang="zh-CN" altLang="en-US" dirty="0"/>
              <a:t>用于指导学生到工厂</a:t>
            </a:r>
            <a:r>
              <a:rPr lang="en-US" altLang="zh-CN" dirty="0"/>
              <a:t>,</a:t>
            </a:r>
            <a:r>
              <a:rPr lang="zh-CN" altLang="en-US" dirty="0"/>
              <a:t>并要求学生识别它。如果</a:t>
            </a:r>
            <a:r>
              <a:rPr lang="zh-CN" altLang="en-US" dirty="0" smtClean="0"/>
              <a:t>学生未能</a:t>
            </a:r>
            <a:r>
              <a:rPr lang="zh-CN" altLang="en-US" dirty="0"/>
              <a:t>正确识别植物</a:t>
            </a:r>
            <a:r>
              <a:rPr lang="en-US" altLang="zh-CN" dirty="0"/>
              <a:t>,</a:t>
            </a:r>
            <a:r>
              <a:rPr lang="zh-CN" altLang="en-US" dirty="0"/>
              <a:t>学习系统将比较正确</a:t>
            </a:r>
            <a:r>
              <a:rPr lang="zh-CN" altLang="en-US" dirty="0" smtClean="0"/>
              <a:t>的</a:t>
            </a:r>
            <a:r>
              <a:rPr lang="zh-CN" altLang="en-US" dirty="0"/>
              <a:t>答案</a:t>
            </a:r>
            <a:r>
              <a:rPr lang="zh-CN" altLang="en-US" dirty="0" smtClean="0"/>
              <a:t>和</a:t>
            </a:r>
            <a:r>
              <a:rPr lang="zh-CN" altLang="en-US" dirty="0"/>
              <a:t>学生的</a:t>
            </a:r>
            <a:r>
              <a:rPr lang="zh-CN" altLang="en-US" dirty="0" smtClean="0"/>
              <a:t>回答从而找到</a:t>
            </a:r>
            <a:r>
              <a:rPr lang="zh-CN" altLang="en-US" dirty="0"/>
              <a:t>基于</a:t>
            </a:r>
            <a:r>
              <a:rPr lang="zh-CN" altLang="en-US" dirty="0" smtClean="0"/>
              <a:t>决策树，应用</a:t>
            </a:r>
            <a:r>
              <a:rPr lang="en-US" altLang="zh-CN" dirty="0" smtClean="0"/>
              <a:t>ID3</a:t>
            </a:r>
            <a:r>
              <a:rPr lang="zh-CN" altLang="en-US" dirty="0"/>
              <a:t>方法生成的</a:t>
            </a:r>
            <a:r>
              <a:rPr lang="zh-CN" altLang="en-US" dirty="0" smtClean="0"/>
              <a:t>关键特性。</a:t>
            </a:r>
            <a:r>
              <a:rPr lang="zh-CN" altLang="en-US" dirty="0"/>
              <a:t>如果</a:t>
            </a:r>
            <a:r>
              <a:rPr lang="zh-CN" altLang="en-US" dirty="0" smtClean="0"/>
              <a:t>学生</a:t>
            </a:r>
            <a:r>
              <a:rPr lang="zh-CN" altLang="en-US" dirty="0"/>
              <a:t>第二</a:t>
            </a:r>
            <a:r>
              <a:rPr lang="zh-CN" altLang="en-US" dirty="0" smtClean="0"/>
              <a:t>次的时候还未能正确</a:t>
            </a:r>
            <a:r>
              <a:rPr lang="zh-CN" altLang="en-US" dirty="0"/>
              <a:t>地回答这个问题</a:t>
            </a:r>
            <a:r>
              <a:rPr lang="en-US" altLang="zh-CN" dirty="0" smtClean="0"/>
              <a:t>,</a:t>
            </a:r>
            <a:r>
              <a:rPr lang="zh-CN" altLang="en-US" dirty="0" smtClean="0"/>
              <a:t>学习系统将会显示正确</a:t>
            </a:r>
            <a:r>
              <a:rPr lang="zh-CN" altLang="en-US" dirty="0"/>
              <a:t>的答案</a:t>
            </a:r>
            <a:r>
              <a:rPr lang="zh-CN" altLang="en-US" dirty="0" smtClean="0"/>
              <a:t>和工厂</a:t>
            </a:r>
            <a:r>
              <a:rPr lang="zh-CN" altLang="en-US" dirty="0"/>
              <a:t>的详细信息。</a:t>
            </a:r>
          </a:p>
        </p:txBody>
      </p:sp>
      <p:sp>
        <p:nvSpPr>
          <p:cNvPr id="7" name="矩形 6"/>
          <p:cNvSpPr/>
          <p:nvPr/>
        </p:nvSpPr>
        <p:spPr>
          <a:xfrm>
            <a:off x="1187624" y="1700808"/>
            <a:ext cx="3416320" cy="369332"/>
          </a:xfrm>
          <a:prstGeom prst="rect">
            <a:avLst/>
          </a:prstGeom>
        </p:spPr>
        <p:txBody>
          <a:bodyPr wrap="none">
            <a:spAutoFit/>
          </a:bodyPr>
          <a:lstStyle/>
          <a:p>
            <a:r>
              <a:rPr lang="zh-CN" altLang="en-US" dirty="0" smtClean="0"/>
              <a:t>情景感知的泛在学习环境的发展</a:t>
            </a:r>
            <a:endParaRPr lang="zh-CN" altLang="en-US"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688" y="2177501"/>
            <a:ext cx="5472608" cy="29769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201585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87624" y="1700808"/>
            <a:ext cx="1107996" cy="369332"/>
          </a:xfrm>
          <a:prstGeom prst="rect">
            <a:avLst/>
          </a:prstGeom>
        </p:spPr>
        <p:txBody>
          <a:bodyPr wrap="none">
            <a:spAutoFit/>
          </a:bodyPr>
          <a:lstStyle/>
          <a:p>
            <a:r>
              <a:rPr lang="zh-CN" altLang="en-US" dirty="0" smtClean="0"/>
              <a:t>研究结果</a:t>
            </a:r>
            <a:endParaRPr lang="zh-CN" altLang="en-US" dirty="0"/>
          </a:p>
        </p:txBody>
      </p:sp>
      <p:sp>
        <p:nvSpPr>
          <p:cNvPr id="3" name="矩形 2"/>
          <p:cNvSpPr/>
          <p:nvPr/>
        </p:nvSpPr>
        <p:spPr>
          <a:xfrm>
            <a:off x="1020044" y="2262893"/>
            <a:ext cx="7512395" cy="1200329"/>
          </a:xfrm>
          <a:prstGeom prst="rect">
            <a:avLst/>
          </a:prstGeom>
        </p:spPr>
        <p:txBody>
          <a:bodyPr wrap="square">
            <a:spAutoFit/>
          </a:bodyPr>
          <a:lstStyle/>
          <a:p>
            <a:r>
              <a:rPr lang="zh-CN" altLang="en-US" dirty="0"/>
              <a:t>大多数教师认为</a:t>
            </a:r>
            <a:r>
              <a:rPr lang="en-US" altLang="zh-CN" dirty="0"/>
              <a:t>,</a:t>
            </a:r>
            <a:r>
              <a:rPr lang="zh-CN" altLang="en-US" dirty="0"/>
              <a:t>该系统可以促进学生的</a:t>
            </a:r>
            <a:r>
              <a:rPr lang="zh-CN" altLang="en-US" dirty="0" smtClean="0"/>
              <a:t>动机和</a:t>
            </a:r>
            <a:r>
              <a:rPr lang="zh-CN" altLang="en-US" dirty="0"/>
              <a:t>学习</a:t>
            </a:r>
            <a:r>
              <a:rPr lang="zh-CN" altLang="en-US" dirty="0" smtClean="0"/>
              <a:t>有效性</a:t>
            </a:r>
            <a:r>
              <a:rPr lang="en-US" altLang="zh-CN" dirty="0" smtClean="0"/>
              <a:t>,</a:t>
            </a:r>
            <a:r>
              <a:rPr lang="zh-CN" altLang="en-US" dirty="0"/>
              <a:t>并</a:t>
            </a:r>
            <a:r>
              <a:rPr lang="zh-CN" altLang="en-US" dirty="0" smtClean="0"/>
              <a:t>同意</a:t>
            </a:r>
            <a:r>
              <a:rPr lang="zh-CN" altLang="en-US" dirty="0"/>
              <a:t>通过</a:t>
            </a:r>
            <a:r>
              <a:rPr lang="zh-CN" altLang="en-US" dirty="0" smtClean="0"/>
              <a:t>数字</a:t>
            </a:r>
            <a:r>
              <a:rPr lang="zh-CN" altLang="en-US" dirty="0"/>
              <a:t>支持</a:t>
            </a:r>
            <a:r>
              <a:rPr lang="en-US" altLang="zh-CN" dirty="0"/>
              <a:t>,</a:t>
            </a:r>
            <a:r>
              <a:rPr lang="zh-CN" altLang="en-US" dirty="0"/>
              <a:t>学生可以更好的了解蝴蝶的物理特性和</a:t>
            </a:r>
            <a:r>
              <a:rPr lang="zh-CN" altLang="en-US" dirty="0" smtClean="0"/>
              <a:t>生物变换。因此他们</a:t>
            </a:r>
            <a:r>
              <a:rPr lang="zh-CN" altLang="en-US" dirty="0"/>
              <a:t>相信</a:t>
            </a:r>
            <a:r>
              <a:rPr lang="en-US" altLang="zh-CN" dirty="0"/>
              <a:t>,</a:t>
            </a:r>
            <a:r>
              <a:rPr lang="zh-CN" altLang="en-US" dirty="0"/>
              <a:t>这个系统可以更广泛地应用于自然科学的学习。</a:t>
            </a:r>
          </a:p>
          <a:p>
            <a:endParaRPr lang="zh-CN" altLang="en-US" dirty="0"/>
          </a:p>
        </p:txBody>
      </p:sp>
      <p:sp>
        <p:nvSpPr>
          <p:cNvPr id="4" name="矩形 3"/>
          <p:cNvSpPr/>
          <p:nvPr/>
        </p:nvSpPr>
        <p:spPr>
          <a:xfrm>
            <a:off x="1020045" y="3429000"/>
            <a:ext cx="7776864" cy="1477328"/>
          </a:xfrm>
          <a:prstGeom prst="rect">
            <a:avLst/>
          </a:prstGeom>
        </p:spPr>
        <p:txBody>
          <a:bodyPr wrap="square">
            <a:spAutoFit/>
          </a:bodyPr>
          <a:lstStyle/>
          <a:p>
            <a:r>
              <a:rPr lang="zh-CN" altLang="en-US" dirty="0"/>
              <a:t>然而</a:t>
            </a:r>
            <a:r>
              <a:rPr lang="en-US" altLang="zh-CN" dirty="0"/>
              <a:t>,</a:t>
            </a:r>
            <a:r>
              <a:rPr lang="zh-CN" altLang="en-US" dirty="0" smtClean="0"/>
              <a:t>在教学负担方面</a:t>
            </a:r>
            <a:r>
              <a:rPr lang="en-US" altLang="zh-CN" dirty="0" smtClean="0"/>
              <a:t>,</a:t>
            </a:r>
            <a:r>
              <a:rPr lang="zh-CN" altLang="en-US" dirty="0"/>
              <a:t>教师采取两种不同的</a:t>
            </a:r>
            <a:r>
              <a:rPr lang="zh-CN" altLang="en-US" dirty="0" smtClean="0"/>
              <a:t>观点。</a:t>
            </a:r>
            <a:r>
              <a:rPr lang="zh-CN" altLang="en-US" dirty="0"/>
              <a:t>一些</a:t>
            </a:r>
            <a:r>
              <a:rPr lang="zh-CN" altLang="en-US" dirty="0" smtClean="0"/>
              <a:t>教师认为</a:t>
            </a:r>
            <a:r>
              <a:rPr lang="zh-CN" altLang="en-US" dirty="0"/>
              <a:t>系统不</a:t>
            </a:r>
            <a:r>
              <a:rPr lang="zh-CN" altLang="en-US" dirty="0" smtClean="0"/>
              <a:t>帮助减轻</a:t>
            </a:r>
            <a:r>
              <a:rPr lang="zh-CN" altLang="en-US" dirty="0"/>
              <a:t>教学负担</a:t>
            </a:r>
            <a:r>
              <a:rPr lang="en-US" altLang="zh-CN" dirty="0"/>
              <a:t>,</a:t>
            </a:r>
            <a:r>
              <a:rPr lang="zh-CN" altLang="en-US" dirty="0"/>
              <a:t>因为他们不得不花更多的时间</a:t>
            </a:r>
            <a:r>
              <a:rPr lang="zh-CN" altLang="en-US" dirty="0" smtClean="0"/>
              <a:t>教导学生</a:t>
            </a:r>
            <a:r>
              <a:rPr lang="zh-CN" altLang="en-US" dirty="0"/>
              <a:t>对该技术的使用以及在该领域解决他们的问题。另一方面</a:t>
            </a:r>
            <a:r>
              <a:rPr lang="en-US" altLang="zh-CN" dirty="0"/>
              <a:t>,</a:t>
            </a:r>
            <a:r>
              <a:rPr lang="zh-CN" altLang="en-US" dirty="0" smtClean="0"/>
              <a:t>一些老师</a:t>
            </a:r>
            <a:r>
              <a:rPr lang="zh-CN" altLang="en-US" dirty="0"/>
              <a:t>认为</a:t>
            </a:r>
            <a:r>
              <a:rPr lang="en-US" altLang="zh-CN" dirty="0"/>
              <a:t>,</a:t>
            </a:r>
            <a:r>
              <a:rPr lang="zh-CN" altLang="en-US" dirty="0"/>
              <a:t>系统提供个人支持和指导</a:t>
            </a:r>
            <a:r>
              <a:rPr lang="en-US" altLang="zh-CN" dirty="0"/>
              <a:t>,</a:t>
            </a:r>
            <a:r>
              <a:rPr lang="zh-CN" altLang="en-US" dirty="0"/>
              <a:t>以便他们将不需要到处</a:t>
            </a:r>
            <a:r>
              <a:rPr lang="zh-CN" altLang="en-US" dirty="0" smtClean="0"/>
              <a:t>跑去回答</a:t>
            </a:r>
            <a:r>
              <a:rPr lang="zh-CN" altLang="en-US" dirty="0"/>
              <a:t>学生的问题。他们大多</a:t>
            </a:r>
            <a:r>
              <a:rPr lang="zh-CN" altLang="en-US" dirty="0" smtClean="0"/>
              <a:t>认为</a:t>
            </a:r>
            <a:r>
              <a:rPr lang="zh-CN" altLang="en-US" dirty="0"/>
              <a:t>可能</a:t>
            </a:r>
            <a:r>
              <a:rPr lang="zh-CN" altLang="en-US" dirty="0" smtClean="0"/>
              <a:t>他们的</a:t>
            </a:r>
            <a:r>
              <a:rPr lang="zh-CN" altLang="en-US" dirty="0"/>
              <a:t>同</a:t>
            </a:r>
            <a:r>
              <a:rPr lang="zh-CN" altLang="en-US" dirty="0" smtClean="0"/>
              <a:t>行会使用</a:t>
            </a:r>
            <a:r>
              <a:rPr lang="zh-CN" altLang="en-US" dirty="0"/>
              <a:t>这个系统</a:t>
            </a:r>
            <a:r>
              <a:rPr lang="en-US" altLang="zh-CN" dirty="0"/>
              <a:t>,</a:t>
            </a:r>
            <a:r>
              <a:rPr lang="zh-CN" altLang="en-US" dirty="0" smtClean="0"/>
              <a:t>但取决于</a:t>
            </a:r>
            <a:r>
              <a:rPr lang="zh-CN" altLang="en-US" dirty="0"/>
              <a:t>稳定的</a:t>
            </a:r>
            <a:r>
              <a:rPr lang="zh-CN" altLang="en-US" dirty="0" smtClean="0"/>
              <a:t>技术会实现和应用</a:t>
            </a:r>
            <a:endParaRPr lang="zh-CN" altLang="en-US" dirty="0"/>
          </a:p>
        </p:txBody>
      </p:sp>
    </p:spTree>
    <p:extLst>
      <p:ext uri="{BB962C8B-B14F-4D97-AF65-F5344CB8AC3E}">
        <p14:creationId xmlns:p14="http://schemas.microsoft.com/office/powerpoint/2010/main" val="13445865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87624" y="1700808"/>
            <a:ext cx="1107996" cy="369332"/>
          </a:xfrm>
          <a:prstGeom prst="rect">
            <a:avLst/>
          </a:prstGeom>
        </p:spPr>
        <p:txBody>
          <a:bodyPr wrap="none">
            <a:spAutoFit/>
          </a:bodyPr>
          <a:lstStyle/>
          <a:p>
            <a:r>
              <a:rPr lang="zh-CN" altLang="en-US" dirty="0" smtClean="0"/>
              <a:t>研究结果</a:t>
            </a:r>
            <a:endParaRPr lang="zh-CN" altLang="en-US" dirty="0"/>
          </a:p>
        </p:txBody>
      </p:sp>
      <p:sp>
        <p:nvSpPr>
          <p:cNvPr id="3" name="矩形 2"/>
          <p:cNvSpPr/>
          <p:nvPr/>
        </p:nvSpPr>
        <p:spPr>
          <a:xfrm>
            <a:off x="755576" y="2636912"/>
            <a:ext cx="7512395" cy="2308324"/>
          </a:xfrm>
          <a:prstGeom prst="rect">
            <a:avLst/>
          </a:prstGeom>
        </p:spPr>
        <p:txBody>
          <a:bodyPr wrap="square">
            <a:spAutoFit/>
          </a:bodyPr>
          <a:lstStyle/>
          <a:p>
            <a:r>
              <a:rPr lang="zh-CN" altLang="en-US" dirty="0" smtClean="0"/>
              <a:t>对于</a:t>
            </a:r>
            <a:r>
              <a:rPr lang="zh-CN" altLang="en-US" dirty="0"/>
              <a:t>系统界面</a:t>
            </a:r>
            <a:r>
              <a:rPr lang="en-US" altLang="zh-CN" dirty="0"/>
              <a:t>,</a:t>
            </a:r>
            <a:r>
              <a:rPr lang="zh-CN" altLang="en-US" dirty="0"/>
              <a:t>图标和文本之间的相干性是一致</a:t>
            </a:r>
            <a:r>
              <a:rPr lang="zh-CN" altLang="en-US" dirty="0" smtClean="0"/>
              <a:t>的</a:t>
            </a:r>
            <a:r>
              <a:rPr lang="en-US" altLang="zh-CN" dirty="0" smtClean="0"/>
              <a:t>,</a:t>
            </a:r>
            <a:r>
              <a:rPr lang="zh-CN" altLang="en-US" dirty="0"/>
              <a:t>用户可以很容易地</a:t>
            </a:r>
            <a:r>
              <a:rPr lang="zh-CN" altLang="en-US" dirty="0" smtClean="0"/>
              <a:t>找到他们</a:t>
            </a:r>
            <a:r>
              <a:rPr lang="zh-CN" altLang="en-US" dirty="0"/>
              <a:t>需要的功能</a:t>
            </a:r>
            <a:r>
              <a:rPr lang="en-US" altLang="zh-CN" dirty="0"/>
              <a:t>,</a:t>
            </a:r>
            <a:r>
              <a:rPr lang="zh-CN" altLang="en-US" dirty="0"/>
              <a:t>因为布局是按照用户的</a:t>
            </a:r>
            <a:r>
              <a:rPr lang="zh-CN" altLang="en-US" dirty="0" smtClean="0"/>
              <a:t>习惯。但是易于寻找功能</a:t>
            </a:r>
            <a:r>
              <a:rPr lang="zh-CN" altLang="en-US" dirty="0"/>
              <a:t>和页面之间切换界面不是得分</a:t>
            </a:r>
            <a:r>
              <a:rPr lang="zh-CN" altLang="en-US" dirty="0" smtClean="0"/>
              <a:t>高，这</a:t>
            </a:r>
            <a:r>
              <a:rPr lang="zh-CN" altLang="en-US" dirty="0"/>
              <a:t>意味着该</a:t>
            </a:r>
            <a:r>
              <a:rPr lang="zh-CN" altLang="en-US" dirty="0" smtClean="0"/>
              <a:t>接口设计</a:t>
            </a:r>
            <a:r>
              <a:rPr lang="zh-CN" altLang="en-US" dirty="0"/>
              <a:t>需要改进。除此之外</a:t>
            </a:r>
            <a:r>
              <a:rPr lang="en-US" altLang="zh-CN" dirty="0"/>
              <a:t>,</a:t>
            </a:r>
            <a:r>
              <a:rPr lang="zh-CN" altLang="en-US" dirty="0"/>
              <a:t>消息系统提供的是</a:t>
            </a:r>
            <a:r>
              <a:rPr lang="zh-CN" altLang="en-US" dirty="0" smtClean="0"/>
              <a:t>简明扼要，和</a:t>
            </a:r>
            <a:r>
              <a:rPr lang="zh-CN" altLang="en-US" dirty="0"/>
              <a:t>整体操作是可接受的对大多数</a:t>
            </a:r>
            <a:r>
              <a:rPr lang="zh-CN" altLang="en-US" dirty="0" smtClean="0"/>
              <a:t>教师。</a:t>
            </a:r>
            <a:endParaRPr lang="zh-CN" altLang="en-US" dirty="0"/>
          </a:p>
          <a:p>
            <a:r>
              <a:rPr lang="zh-CN" altLang="en-US" dirty="0" smtClean="0"/>
              <a:t>从</a:t>
            </a:r>
            <a:r>
              <a:rPr lang="zh-CN" altLang="en-US" dirty="0"/>
              <a:t>学生</a:t>
            </a:r>
            <a:r>
              <a:rPr lang="zh-CN" altLang="en-US" dirty="0" smtClean="0"/>
              <a:t>在</a:t>
            </a:r>
            <a:r>
              <a:rPr lang="zh-CN" altLang="en-US" dirty="0"/>
              <a:t>第二</a:t>
            </a:r>
            <a:r>
              <a:rPr lang="zh-CN" altLang="en-US" dirty="0" smtClean="0"/>
              <a:t>阶段的反应来看</a:t>
            </a:r>
            <a:r>
              <a:rPr lang="en-US" altLang="zh-CN" dirty="0" smtClean="0"/>
              <a:t>,</a:t>
            </a:r>
            <a:r>
              <a:rPr lang="zh-CN" altLang="en-US" dirty="0" smtClean="0"/>
              <a:t>数字系统</a:t>
            </a:r>
            <a:r>
              <a:rPr lang="zh-CN" altLang="en-US" dirty="0"/>
              <a:t>和</a:t>
            </a:r>
            <a:r>
              <a:rPr lang="en-US" altLang="zh-CN" dirty="0" err="1"/>
              <a:t>pda</a:t>
            </a:r>
            <a:r>
              <a:rPr lang="zh-CN" altLang="en-US" dirty="0"/>
              <a:t>可以帮助</a:t>
            </a:r>
            <a:r>
              <a:rPr lang="zh-CN" altLang="en-US" dirty="0" smtClean="0"/>
              <a:t>学生</a:t>
            </a:r>
            <a:r>
              <a:rPr lang="zh-CN" altLang="en-US" dirty="0"/>
              <a:t>在蝴蝶</a:t>
            </a:r>
            <a:r>
              <a:rPr lang="zh-CN" altLang="en-US" dirty="0" smtClean="0"/>
              <a:t>课程的学习。学生</a:t>
            </a:r>
            <a:r>
              <a:rPr lang="zh-CN" altLang="en-US" dirty="0"/>
              <a:t>的学习动机</a:t>
            </a:r>
            <a:r>
              <a:rPr lang="zh-CN" altLang="en-US" dirty="0" smtClean="0"/>
              <a:t>是在提高</a:t>
            </a:r>
            <a:r>
              <a:rPr lang="zh-CN" altLang="en-US" dirty="0"/>
              <a:t>本</a:t>
            </a:r>
            <a:r>
              <a:rPr lang="zh-CN" altLang="en-US" dirty="0" smtClean="0"/>
              <a:t>课程教学效果方面不显著 ，因为他们最初</a:t>
            </a:r>
            <a:r>
              <a:rPr lang="zh-CN" altLang="en-US" dirty="0"/>
              <a:t>是感兴趣的蝴蝶。然而</a:t>
            </a:r>
            <a:r>
              <a:rPr lang="en-US" altLang="zh-CN" dirty="0"/>
              <a:t>,</a:t>
            </a:r>
            <a:r>
              <a:rPr lang="zh-CN" altLang="en-US" dirty="0"/>
              <a:t>无论学生使用</a:t>
            </a:r>
            <a:r>
              <a:rPr lang="en-US" altLang="zh-CN" dirty="0"/>
              <a:t>PDA</a:t>
            </a:r>
            <a:r>
              <a:rPr lang="zh-CN" altLang="en-US" dirty="0"/>
              <a:t>之前或</a:t>
            </a:r>
            <a:r>
              <a:rPr lang="zh-CN" altLang="en-US" dirty="0" smtClean="0"/>
              <a:t>没有</a:t>
            </a:r>
            <a:r>
              <a:rPr lang="en-US" altLang="zh-CN" dirty="0" smtClean="0"/>
              <a:t>,</a:t>
            </a:r>
            <a:r>
              <a:rPr lang="zh-CN" altLang="en-US" dirty="0" smtClean="0"/>
              <a:t>他们</a:t>
            </a:r>
            <a:r>
              <a:rPr lang="zh-CN" altLang="en-US" dirty="0"/>
              <a:t>认为使用</a:t>
            </a:r>
            <a:r>
              <a:rPr lang="en-US" altLang="zh-CN" dirty="0" smtClean="0"/>
              <a:t>PDA</a:t>
            </a:r>
            <a:r>
              <a:rPr lang="zh-CN" altLang="en-US" dirty="0" smtClean="0"/>
              <a:t>学习不仅有趣而且很有效果。</a:t>
            </a:r>
            <a:endParaRPr lang="zh-CN" altLang="en-US" dirty="0"/>
          </a:p>
        </p:txBody>
      </p:sp>
    </p:spTree>
    <p:extLst>
      <p:ext uri="{BB962C8B-B14F-4D97-AF65-F5344CB8AC3E}">
        <p14:creationId xmlns:p14="http://schemas.microsoft.com/office/powerpoint/2010/main" val="34149652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87624" y="1700808"/>
            <a:ext cx="1107996" cy="369332"/>
          </a:xfrm>
          <a:prstGeom prst="rect">
            <a:avLst/>
          </a:prstGeom>
        </p:spPr>
        <p:txBody>
          <a:bodyPr wrap="none">
            <a:spAutoFit/>
          </a:bodyPr>
          <a:lstStyle/>
          <a:p>
            <a:r>
              <a:rPr lang="zh-CN" altLang="en-US" dirty="0" smtClean="0"/>
              <a:t>研究结果</a:t>
            </a:r>
            <a:endParaRPr lang="zh-CN" altLang="en-US" dirty="0"/>
          </a:p>
        </p:txBody>
      </p:sp>
      <p:sp>
        <p:nvSpPr>
          <p:cNvPr id="3" name="矩形 2"/>
          <p:cNvSpPr/>
          <p:nvPr/>
        </p:nvSpPr>
        <p:spPr>
          <a:xfrm>
            <a:off x="755576" y="2636912"/>
            <a:ext cx="7512395" cy="2308324"/>
          </a:xfrm>
          <a:prstGeom prst="rect">
            <a:avLst/>
          </a:prstGeom>
        </p:spPr>
        <p:txBody>
          <a:bodyPr wrap="square">
            <a:spAutoFit/>
          </a:bodyPr>
          <a:lstStyle/>
          <a:p>
            <a:r>
              <a:rPr lang="zh-CN" altLang="en-US" dirty="0"/>
              <a:t>大多数学生没有很高的</a:t>
            </a:r>
            <a:r>
              <a:rPr lang="zh-CN" altLang="en-US" dirty="0" smtClean="0"/>
              <a:t>意愿在寻找</a:t>
            </a:r>
            <a:r>
              <a:rPr lang="zh-CN" altLang="en-US" dirty="0"/>
              <a:t>蝴蝶的</a:t>
            </a:r>
            <a:r>
              <a:rPr lang="zh-CN" altLang="en-US" dirty="0" smtClean="0"/>
              <a:t>信息前</a:t>
            </a:r>
            <a:r>
              <a:rPr lang="zh-CN" altLang="en-US" dirty="0"/>
              <a:t>在网上参加这个</a:t>
            </a:r>
            <a:r>
              <a:rPr lang="zh-CN" altLang="en-US" dirty="0" smtClean="0"/>
              <a:t>学习活动。在学习过程</a:t>
            </a:r>
            <a:r>
              <a:rPr lang="zh-CN" altLang="en-US" dirty="0"/>
              <a:t>中</a:t>
            </a:r>
            <a:r>
              <a:rPr lang="en-US" altLang="zh-CN" dirty="0"/>
              <a:t>,</a:t>
            </a:r>
            <a:r>
              <a:rPr lang="zh-CN" altLang="en-US" dirty="0"/>
              <a:t>反馈问卷项目“我会花更多的时间在课后学习</a:t>
            </a:r>
            <a:r>
              <a:rPr lang="zh-CN" altLang="en-US" dirty="0" smtClean="0"/>
              <a:t>蝴蝶”</a:t>
            </a:r>
            <a:r>
              <a:rPr lang="zh-CN" altLang="en-US" dirty="0"/>
              <a:t>表明他们愿意了解蝴蝶已经</a:t>
            </a:r>
            <a:r>
              <a:rPr lang="zh-CN" altLang="en-US" dirty="0" smtClean="0"/>
              <a:t>改进。这样</a:t>
            </a:r>
            <a:r>
              <a:rPr lang="zh-CN" altLang="en-US" dirty="0"/>
              <a:t>的改进可能是由于使用这种创新的</a:t>
            </a:r>
            <a:r>
              <a:rPr lang="zh-CN" altLang="en-US" dirty="0" smtClean="0"/>
              <a:t>学习方式大大</a:t>
            </a:r>
            <a:r>
              <a:rPr lang="zh-CN" altLang="en-US" dirty="0"/>
              <a:t>提升</a:t>
            </a:r>
            <a:r>
              <a:rPr lang="zh-CN" altLang="en-US" dirty="0" smtClean="0"/>
              <a:t>学习动机。</a:t>
            </a:r>
            <a:endParaRPr lang="en-US" altLang="zh-CN" dirty="0" smtClean="0"/>
          </a:p>
          <a:p>
            <a:r>
              <a:rPr lang="zh-CN" altLang="en-US" dirty="0" smtClean="0"/>
              <a:t>观察蝴蝶</a:t>
            </a:r>
            <a:r>
              <a:rPr lang="zh-CN" altLang="en-US" dirty="0"/>
              <a:t>和植物有助于增加学生的情感反应。然而</a:t>
            </a:r>
            <a:r>
              <a:rPr lang="en-US" altLang="zh-CN" dirty="0"/>
              <a:t>,</a:t>
            </a:r>
            <a:r>
              <a:rPr lang="zh-CN" altLang="en-US" dirty="0"/>
              <a:t>对于无处不在的学习过程</a:t>
            </a:r>
            <a:r>
              <a:rPr lang="en-US" altLang="zh-CN" dirty="0" smtClean="0"/>
              <a:t>,</a:t>
            </a:r>
            <a:r>
              <a:rPr lang="zh-CN" altLang="en-US" dirty="0" smtClean="0"/>
              <a:t>学生</a:t>
            </a:r>
            <a:r>
              <a:rPr lang="zh-CN" altLang="en-US" dirty="0"/>
              <a:t>需要</a:t>
            </a:r>
            <a:r>
              <a:rPr lang="zh-CN" altLang="en-US" dirty="0" smtClean="0"/>
              <a:t>更多数字系统</a:t>
            </a:r>
            <a:r>
              <a:rPr lang="zh-CN" altLang="en-US" dirty="0"/>
              <a:t>和老师</a:t>
            </a:r>
            <a:r>
              <a:rPr lang="zh-CN" altLang="en-US" dirty="0" smtClean="0"/>
              <a:t>的</a:t>
            </a:r>
            <a:r>
              <a:rPr lang="zh-CN" altLang="en-US" dirty="0"/>
              <a:t>个人</a:t>
            </a:r>
            <a:r>
              <a:rPr lang="zh-CN" altLang="en-US" dirty="0" smtClean="0"/>
              <a:t>指导</a:t>
            </a:r>
            <a:r>
              <a:rPr lang="en-US" altLang="zh-CN" dirty="0" smtClean="0"/>
              <a:t>,</a:t>
            </a:r>
            <a:r>
              <a:rPr lang="zh-CN" altLang="en-US" dirty="0"/>
              <a:t>这样不同的</a:t>
            </a:r>
            <a:r>
              <a:rPr lang="zh-CN" altLang="en-US" dirty="0" smtClean="0"/>
              <a:t>个体问题</a:t>
            </a:r>
            <a:r>
              <a:rPr lang="zh-CN" altLang="en-US" dirty="0"/>
              <a:t>可以回答</a:t>
            </a:r>
            <a:r>
              <a:rPr lang="zh-CN" altLang="en-US" dirty="0" smtClean="0"/>
              <a:t>。像</a:t>
            </a:r>
            <a:r>
              <a:rPr lang="zh-CN" altLang="en-US" dirty="0"/>
              <a:t>蝴蝶的生物转化很难观测到</a:t>
            </a:r>
            <a:r>
              <a:rPr lang="en-US" altLang="zh-CN" dirty="0" smtClean="0"/>
              <a:t>,</a:t>
            </a:r>
            <a:r>
              <a:rPr lang="zh-CN" altLang="en-US" dirty="0" smtClean="0"/>
              <a:t>但可以通过</a:t>
            </a:r>
            <a:r>
              <a:rPr lang="zh-CN" altLang="en-US" dirty="0"/>
              <a:t>多媒体</a:t>
            </a:r>
            <a:r>
              <a:rPr lang="zh-CN" altLang="en-US" dirty="0" smtClean="0"/>
              <a:t>演示</a:t>
            </a:r>
            <a:r>
              <a:rPr lang="zh-CN" altLang="en-US" dirty="0"/>
              <a:t>显</a:t>
            </a:r>
            <a:r>
              <a:rPr lang="zh-CN" altLang="en-US" dirty="0" smtClean="0"/>
              <a:t>示。</a:t>
            </a:r>
            <a:endParaRPr lang="zh-CN" altLang="en-US" dirty="0"/>
          </a:p>
          <a:p>
            <a:endParaRPr lang="zh-CN" altLang="en-US" dirty="0"/>
          </a:p>
        </p:txBody>
      </p:sp>
    </p:spTree>
    <p:extLst>
      <p:ext uri="{BB962C8B-B14F-4D97-AF65-F5344CB8AC3E}">
        <p14:creationId xmlns:p14="http://schemas.microsoft.com/office/powerpoint/2010/main" val="18039872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35426" y="1402664"/>
            <a:ext cx="1107996" cy="369332"/>
          </a:xfrm>
          <a:prstGeom prst="rect">
            <a:avLst/>
          </a:prstGeom>
        </p:spPr>
        <p:txBody>
          <a:bodyPr wrap="none">
            <a:spAutoFit/>
          </a:bodyPr>
          <a:lstStyle/>
          <a:p>
            <a:r>
              <a:rPr lang="zh-CN" altLang="en-US" dirty="0" smtClean="0"/>
              <a:t>研究结论</a:t>
            </a:r>
            <a:endParaRPr lang="zh-CN" altLang="en-US" dirty="0"/>
          </a:p>
        </p:txBody>
      </p:sp>
      <p:sp>
        <p:nvSpPr>
          <p:cNvPr id="3" name="矩形 2"/>
          <p:cNvSpPr/>
          <p:nvPr/>
        </p:nvSpPr>
        <p:spPr>
          <a:xfrm>
            <a:off x="611560" y="1885474"/>
            <a:ext cx="7512395" cy="3693319"/>
          </a:xfrm>
          <a:prstGeom prst="rect">
            <a:avLst/>
          </a:prstGeom>
        </p:spPr>
        <p:txBody>
          <a:bodyPr wrap="square">
            <a:spAutoFit/>
          </a:bodyPr>
          <a:lstStyle/>
          <a:p>
            <a:r>
              <a:rPr lang="zh-CN" altLang="en-US" dirty="0" smtClean="0"/>
              <a:t>这</a:t>
            </a:r>
            <a:r>
              <a:rPr lang="zh-CN" altLang="en-US" dirty="0"/>
              <a:t>项研究</a:t>
            </a:r>
            <a:r>
              <a:rPr lang="zh-CN" altLang="en-US" dirty="0" smtClean="0"/>
              <a:t>中利用决策树</a:t>
            </a:r>
            <a:r>
              <a:rPr lang="zh-CN" altLang="en-US" dirty="0"/>
              <a:t>导向支架的</a:t>
            </a:r>
            <a:r>
              <a:rPr lang="zh-CN" altLang="en-US" dirty="0" smtClean="0"/>
              <a:t>方法开展</a:t>
            </a:r>
            <a:r>
              <a:rPr lang="zh-CN" altLang="en-US" dirty="0"/>
              <a:t>自然科学</a:t>
            </a:r>
            <a:r>
              <a:rPr lang="zh-CN" altLang="en-US" dirty="0" smtClean="0"/>
              <a:t>观测活动</a:t>
            </a:r>
            <a:r>
              <a:rPr lang="zh-CN" altLang="en-US" dirty="0"/>
              <a:t>。我们的目标是提高</a:t>
            </a:r>
            <a:r>
              <a:rPr lang="zh-CN" altLang="en-US" dirty="0" smtClean="0"/>
              <a:t>学生</a:t>
            </a:r>
            <a:r>
              <a:rPr lang="zh-CN" altLang="en-US" dirty="0"/>
              <a:t>在</a:t>
            </a:r>
            <a:r>
              <a:rPr lang="zh-CN" altLang="en-US" dirty="0" smtClean="0"/>
              <a:t>现实</a:t>
            </a:r>
            <a:r>
              <a:rPr lang="zh-CN" altLang="en-US" dirty="0"/>
              <a:t>世界中学习对象分类观察</a:t>
            </a:r>
            <a:r>
              <a:rPr lang="zh-CN" altLang="en-US" dirty="0" smtClean="0"/>
              <a:t>的能力。</a:t>
            </a:r>
            <a:endParaRPr lang="en-US" altLang="zh-CN" dirty="0" smtClean="0"/>
          </a:p>
          <a:p>
            <a:r>
              <a:rPr lang="zh-CN" altLang="en-US" dirty="0" smtClean="0"/>
              <a:t>通过调查</a:t>
            </a:r>
            <a:r>
              <a:rPr lang="zh-CN" altLang="en-US" dirty="0"/>
              <a:t>和访谈</a:t>
            </a:r>
            <a:r>
              <a:rPr lang="zh-CN" altLang="en-US" dirty="0" smtClean="0"/>
              <a:t>的</a:t>
            </a:r>
            <a:r>
              <a:rPr lang="zh-CN" altLang="en-US" dirty="0"/>
              <a:t>经历了</a:t>
            </a:r>
            <a:r>
              <a:rPr lang="zh-CN" altLang="en-US" dirty="0" smtClean="0"/>
              <a:t>创新学习环境的教师</a:t>
            </a:r>
            <a:r>
              <a:rPr lang="en-US" altLang="zh-CN" dirty="0" smtClean="0"/>
              <a:t>,</a:t>
            </a:r>
            <a:r>
              <a:rPr lang="zh-CN" altLang="en-US" dirty="0"/>
              <a:t>我们</a:t>
            </a:r>
            <a:r>
              <a:rPr lang="zh-CN" altLang="en-US" dirty="0" smtClean="0"/>
              <a:t>发现这个</a:t>
            </a:r>
            <a:r>
              <a:rPr lang="zh-CN" altLang="en-US" dirty="0"/>
              <a:t>环境</a:t>
            </a:r>
            <a:r>
              <a:rPr lang="zh-CN" altLang="en-US" dirty="0" smtClean="0"/>
              <a:t>是被大部分</a:t>
            </a:r>
            <a:r>
              <a:rPr lang="zh-CN" altLang="en-US" dirty="0"/>
              <a:t>教师</a:t>
            </a:r>
            <a:r>
              <a:rPr lang="zh-CN" altLang="en-US" dirty="0" smtClean="0"/>
              <a:t>的所高度接受的。基于真实学习环境的决策树脚手架指导，学生</a:t>
            </a:r>
            <a:r>
              <a:rPr lang="zh-CN" altLang="en-US" dirty="0"/>
              <a:t>可以更好地了解蝴蝶的物理特性</a:t>
            </a:r>
            <a:r>
              <a:rPr lang="zh-CN" altLang="en-US" dirty="0" smtClean="0"/>
              <a:t>和生物转化</a:t>
            </a:r>
            <a:r>
              <a:rPr lang="en-US" altLang="zh-CN" dirty="0" smtClean="0"/>
              <a:t>,</a:t>
            </a:r>
            <a:r>
              <a:rPr lang="zh-CN" altLang="en-US" dirty="0" smtClean="0"/>
              <a:t> 在另一方面</a:t>
            </a:r>
            <a:r>
              <a:rPr lang="en-US" altLang="zh-CN" dirty="0" smtClean="0"/>
              <a:t>,</a:t>
            </a:r>
            <a:r>
              <a:rPr lang="zh-CN" altLang="en-US" dirty="0" smtClean="0"/>
              <a:t> 教学</a:t>
            </a:r>
            <a:r>
              <a:rPr lang="zh-CN" altLang="en-US" dirty="0"/>
              <a:t>负担可能会增加学生的知识</a:t>
            </a:r>
            <a:r>
              <a:rPr lang="zh-CN" altLang="en-US" dirty="0" smtClean="0"/>
              <a:t>不足和如何</a:t>
            </a:r>
            <a:r>
              <a:rPr lang="zh-CN" altLang="en-US" dirty="0"/>
              <a:t>使用</a:t>
            </a:r>
            <a:r>
              <a:rPr lang="zh-CN" altLang="en-US" dirty="0" smtClean="0"/>
              <a:t>新技术的压力。</a:t>
            </a:r>
            <a:r>
              <a:rPr lang="zh-CN" altLang="en-US" dirty="0"/>
              <a:t>幸运的是</a:t>
            </a:r>
            <a:r>
              <a:rPr lang="en-US" altLang="zh-CN" dirty="0"/>
              <a:t>,</a:t>
            </a:r>
            <a:r>
              <a:rPr lang="zh-CN" altLang="en-US" dirty="0"/>
              <a:t>移动设备越来越受欢迎</a:t>
            </a:r>
            <a:r>
              <a:rPr lang="en-US" altLang="zh-CN" dirty="0"/>
              <a:t>,</a:t>
            </a:r>
            <a:r>
              <a:rPr lang="zh-CN" altLang="en-US" dirty="0"/>
              <a:t>和这样一</a:t>
            </a:r>
            <a:r>
              <a:rPr lang="zh-CN" altLang="en-US" dirty="0" smtClean="0"/>
              <a:t>个担心</a:t>
            </a:r>
            <a:r>
              <a:rPr lang="zh-CN" altLang="en-US" dirty="0"/>
              <a:t>会逐渐减少。</a:t>
            </a:r>
          </a:p>
          <a:p>
            <a:r>
              <a:rPr lang="zh-CN" altLang="en-US" dirty="0"/>
              <a:t>此外</a:t>
            </a:r>
            <a:r>
              <a:rPr lang="en-US" altLang="zh-CN" dirty="0"/>
              <a:t>,</a:t>
            </a:r>
            <a:r>
              <a:rPr lang="zh-CN" altLang="en-US" dirty="0"/>
              <a:t>从调查的学生选这门课</a:t>
            </a:r>
            <a:r>
              <a:rPr lang="en-US" altLang="zh-CN" dirty="0"/>
              <a:t>,</a:t>
            </a:r>
            <a:r>
              <a:rPr lang="zh-CN" altLang="en-US" dirty="0"/>
              <a:t>我们观察到面向</a:t>
            </a:r>
            <a:r>
              <a:rPr lang="zh-CN" altLang="en-US" dirty="0" smtClean="0"/>
              <a:t>决策树指导机制似乎</a:t>
            </a:r>
            <a:r>
              <a:rPr lang="zh-CN" altLang="en-US" dirty="0"/>
              <a:t>是有效的提高学生的学习动机</a:t>
            </a:r>
            <a:r>
              <a:rPr lang="en-US" altLang="zh-CN" dirty="0" smtClean="0"/>
              <a:t>,</a:t>
            </a:r>
            <a:r>
              <a:rPr lang="zh-CN" altLang="en-US" dirty="0" smtClean="0"/>
              <a:t>尤其</a:t>
            </a:r>
            <a:r>
              <a:rPr lang="zh-CN" altLang="en-US" dirty="0"/>
              <a:t>是新工具和创新的教学方法</a:t>
            </a:r>
            <a:r>
              <a:rPr lang="zh-CN" altLang="en-US" dirty="0" smtClean="0"/>
              <a:t>。</a:t>
            </a:r>
            <a:r>
              <a:rPr lang="zh-CN" altLang="en-US" dirty="0"/>
              <a:t>统计数据表明</a:t>
            </a:r>
            <a:r>
              <a:rPr lang="en-US" altLang="zh-CN" dirty="0"/>
              <a:t>,</a:t>
            </a:r>
            <a:r>
              <a:rPr lang="zh-CN" altLang="en-US" dirty="0"/>
              <a:t>无论</a:t>
            </a:r>
            <a:r>
              <a:rPr lang="zh-CN" altLang="en-US" dirty="0" smtClean="0"/>
              <a:t>学生使用</a:t>
            </a:r>
            <a:r>
              <a:rPr lang="en-US" altLang="zh-CN" dirty="0"/>
              <a:t>PDA</a:t>
            </a:r>
            <a:r>
              <a:rPr lang="zh-CN" altLang="en-US" dirty="0" smtClean="0"/>
              <a:t>之前不是</a:t>
            </a:r>
            <a:r>
              <a:rPr lang="en-US" altLang="zh-CN" dirty="0"/>
              <a:t>,</a:t>
            </a:r>
            <a:r>
              <a:rPr lang="zh-CN" altLang="en-US" dirty="0"/>
              <a:t>他们认为</a:t>
            </a:r>
            <a:r>
              <a:rPr lang="zh-CN" altLang="en-US" dirty="0" smtClean="0"/>
              <a:t>使用</a:t>
            </a:r>
            <a:r>
              <a:rPr lang="en-US" altLang="zh-CN" dirty="0" err="1"/>
              <a:t>pda</a:t>
            </a:r>
            <a:r>
              <a:rPr lang="zh-CN" altLang="en-US" dirty="0" smtClean="0"/>
              <a:t>学习</a:t>
            </a:r>
            <a:r>
              <a:rPr lang="zh-CN" altLang="en-US" dirty="0"/>
              <a:t>不仅是有趣的</a:t>
            </a:r>
            <a:r>
              <a:rPr lang="en-US" altLang="zh-CN" dirty="0"/>
              <a:t>,</a:t>
            </a:r>
            <a:r>
              <a:rPr lang="zh-CN" altLang="en-US" dirty="0"/>
              <a:t>但是也有帮助</a:t>
            </a:r>
            <a:r>
              <a:rPr lang="en-US" altLang="zh-CN" dirty="0" smtClean="0"/>
              <a:t>,</a:t>
            </a:r>
            <a:r>
              <a:rPr lang="zh-CN" altLang="en-US" dirty="0" smtClean="0"/>
              <a:t> 学生们</a:t>
            </a:r>
            <a:r>
              <a:rPr lang="zh-CN" altLang="en-US" dirty="0"/>
              <a:t>还表示</a:t>
            </a:r>
            <a:r>
              <a:rPr lang="en-US" altLang="zh-CN" dirty="0"/>
              <a:t>,</a:t>
            </a:r>
            <a:r>
              <a:rPr lang="zh-CN" altLang="en-US" dirty="0"/>
              <a:t>他们的学习动机</a:t>
            </a:r>
            <a:r>
              <a:rPr lang="zh-CN" altLang="en-US" dirty="0" smtClean="0"/>
              <a:t>是由于</a:t>
            </a:r>
            <a:r>
              <a:rPr lang="zh-CN" altLang="en-US" dirty="0"/>
              <a:t>使用</a:t>
            </a:r>
            <a:r>
              <a:rPr lang="en-US" altLang="zh-CN" dirty="0" err="1"/>
              <a:t>pda</a:t>
            </a:r>
            <a:r>
              <a:rPr lang="en-US" altLang="zh-CN" dirty="0"/>
              <a:t>,</a:t>
            </a:r>
            <a:r>
              <a:rPr lang="zh-CN" altLang="en-US" dirty="0"/>
              <a:t>包括他们的方便性和易用性</a:t>
            </a:r>
            <a:r>
              <a:rPr lang="en-US" altLang="zh-CN" dirty="0"/>
              <a:t>,</a:t>
            </a:r>
            <a:r>
              <a:rPr lang="zh-CN" altLang="en-US" dirty="0" smtClean="0"/>
              <a:t>和决策树取向脚手架 的指导。</a:t>
            </a:r>
            <a:r>
              <a:rPr lang="zh-CN" altLang="en-US" dirty="0"/>
              <a:t>因此</a:t>
            </a:r>
            <a:r>
              <a:rPr lang="en-US" altLang="zh-CN" dirty="0" smtClean="0"/>
              <a:t>,</a:t>
            </a:r>
            <a:r>
              <a:rPr lang="zh-CN" altLang="en-US" dirty="0" smtClean="0"/>
              <a:t>这样</a:t>
            </a:r>
            <a:r>
              <a:rPr lang="zh-CN" altLang="en-US" dirty="0"/>
              <a:t>一</a:t>
            </a:r>
            <a:r>
              <a:rPr lang="zh-CN" altLang="en-US" dirty="0" smtClean="0"/>
              <a:t>个应用在以后观察学习效果的创新</a:t>
            </a:r>
            <a:r>
              <a:rPr lang="zh-CN" altLang="en-US" dirty="0"/>
              <a:t>的</a:t>
            </a:r>
            <a:r>
              <a:rPr lang="zh-CN" altLang="en-US" dirty="0" smtClean="0"/>
              <a:t>方法值得</a:t>
            </a:r>
            <a:r>
              <a:rPr lang="zh-CN" altLang="en-US" dirty="0"/>
              <a:t>进行长期和大规模的</a:t>
            </a:r>
            <a:r>
              <a:rPr lang="zh-CN" altLang="en-US" dirty="0" smtClean="0"/>
              <a:t>实验。</a:t>
            </a:r>
            <a:endParaRPr lang="zh-CN" altLang="en-US" dirty="0"/>
          </a:p>
        </p:txBody>
      </p:sp>
    </p:spTree>
    <p:extLst>
      <p:ext uri="{BB962C8B-B14F-4D97-AF65-F5344CB8AC3E}">
        <p14:creationId xmlns:p14="http://schemas.microsoft.com/office/powerpoint/2010/main" val="30733245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43608" y="1556792"/>
            <a:ext cx="3024336" cy="369332"/>
          </a:xfrm>
          <a:prstGeom prst="rect">
            <a:avLst/>
          </a:prstGeom>
          <a:noFill/>
        </p:spPr>
        <p:txBody>
          <a:bodyPr wrap="square" rtlCol="0">
            <a:spAutoFit/>
          </a:bodyPr>
          <a:lstStyle/>
          <a:p>
            <a:r>
              <a:rPr lang="zh-CN" altLang="en-US" dirty="0"/>
              <a:t>摘要</a:t>
            </a:r>
          </a:p>
        </p:txBody>
      </p:sp>
      <p:sp>
        <p:nvSpPr>
          <p:cNvPr id="3" name="TextBox 2"/>
          <p:cNvSpPr txBox="1"/>
          <p:nvPr/>
        </p:nvSpPr>
        <p:spPr>
          <a:xfrm>
            <a:off x="1043608" y="2780928"/>
            <a:ext cx="7272808" cy="2308324"/>
          </a:xfrm>
          <a:prstGeom prst="rect">
            <a:avLst/>
          </a:prstGeom>
          <a:noFill/>
        </p:spPr>
        <p:txBody>
          <a:bodyPr wrap="square" rtlCol="0">
            <a:spAutoFit/>
          </a:bodyPr>
          <a:lstStyle/>
          <a:p>
            <a:r>
              <a:rPr lang="zh-CN" altLang="en-US" dirty="0" smtClean="0"/>
              <a:t>情景感知的泛在学习环境是基于真实情景的学习环境，但是不能够为学生提供自适应和动态的个性化支持</a:t>
            </a:r>
            <a:endParaRPr lang="en-US" altLang="zh-CN" dirty="0" smtClean="0"/>
          </a:p>
          <a:p>
            <a:r>
              <a:rPr lang="zh-CN" altLang="en-US" dirty="0" smtClean="0"/>
              <a:t>本文中，决策树导向机制可以提供上述的支持。</a:t>
            </a:r>
            <a:r>
              <a:rPr lang="en-US" altLang="zh-CN" dirty="0" smtClean="0"/>
              <a:t/>
            </a:r>
            <a:br>
              <a:rPr lang="en-US" altLang="zh-CN" dirty="0" smtClean="0"/>
            </a:br>
            <a:r>
              <a:rPr lang="zh-CN" altLang="en-US" dirty="0" smtClean="0"/>
              <a:t>本研究是将</a:t>
            </a:r>
            <a:r>
              <a:rPr lang="zh-CN" altLang="en-US" dirty="0"/>
              <a:t>情景感知的泛在</a:t>
            </a:r>
            <a:r>
              <a:rPr lang="zh-CN" altLang="en-US" dirty="0" smtClean="0"/>
              <a:t>学习</a:t>
            </a:r>
            <a:r>
              <a:rPr lang="zh-CN" altLang="en-US" dirty="0"/>
              <a:t>系统</a:t>
            </a:r>
            <a:r>
              <a:rPr lang="zh-CN" altLang="en-US" dirty="0" smtClean="0"/>
              <a:t>应用于小学四年级自然科学课中，用于蝴蝶和生态这一个单元。共有</a:t>
            </a:r>
            <a:r>
              <a:rPr lang="en-US" altLang="zh-CN" dirty="0" smtClean="0"/>
              <a:t>42</a:t>
            </a:r>
            <a:r>
              <a:rPr lang="zh-CN" altLang="en-US" dirty="0" smtClean="0"/>
              <a:t>个学生参与。通过观察和访谈我们发现了这个系统的功能和对学生学习的影响。实验结果表明这个系统对学生的学习有积极的影响，尤其是对学生情感的影响比较显著。包括课堂参与，学习动机和交互行为</a:t>
            </a:r>
            <a:endParaRPr lang="zh-CN" altLang="en-US" dirty="0"/>
          </a:p>
        </p:txBody>
      </p:sp>
    </p:spTree>
    <p:extLst>
      <p:ext uri="{BB962C8B-B14F-4D97-AF65-F5344CB8AC3E}">
        <p14:creationId xmlns:p14="http://schemas.microsoft.com/office/powerpoint/2010/main" val="850961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15616" y="1926124"/>
            <a:ext cx="6624736" cy="3693319"/>
          </a:xfrm>
          <a:prstGeom prst="rect">
            <a:avLst/>
          </a:prstGeom>
          <a:noFill/>
        </p:spPr>
        <p:txBody>
          <a:bodyPr wrap="square" rtlCol="0">
            <a:spAutoFit/>
          </a:bodyPr>
          <a:lstStyle/>
          <a:p>
            <a:r>
              <a:rPr lang="zh-CN" altLang="en-US" dirty="0" smtClean="0"/>
              <a:t>各类数字化学习系统出现，自适应学习成为可能</a:t>
            </a:r>
            <a:endParaRPr lang="en-US" altLang="zh-CN" dirty="0" smtClean="0"/>
          </a:p>
          <a:p>
            <a:r>
              <a:rPr lang="zh-CN" altLang="en-US" dirty="0"/>
              <a:t>基于真实</a:t>
            </a:r>
            <a:r>
              <a:rPr lang="zh-CN" altLang="en-US" dirty="0" smtClean="0"/>
              <a:t>情景和虚拟现实的学习非常重要</a:t>
            </a:r>
            <a:endParaRPr lang="en-US" altLang="zh-CN" dirty="0" smtClean="0"/>
          </a:p>
          <a:p>
            <a:r>
              <a:rPr lang="zh-CN" altLang="en-US" dirty="0" smtClean="0"/>
              <a:t>传统课堂教学不能够为每一个学生提供个性化的学习支持和帮助，因此我们迫切需要一个个性化的学习帮助系统。</a:t>
            </a:r>
            <a:endParaRPr lang="en-US" altLang="zh-CN" dirty="0" smtClean="0"/>
          </a:p>
          <a:p>
            <a:r>
              <a:rPr lang="zh-CN" altLang="en-US" dirty="0"/>
              <a:t>无线</a:t>
            </a:r>
            <a:r>
              <a:rPr lang="zh-CN" altLang="en-US" dirty="0" smtClean="0"/>
              <a:t>网络和传感器技术的发展为个性化</a:t>
            </a:r>
            <a:r>
              <a:rPr lang="zh-CN" altLang="en-US" dirty="0"/>
              <a:t>的学习</a:t>
            </a:r>
            <a:r>
              <a:rPr lang="zh-CN" altLang="en-US" dirty="0" smtClean="0"/>
              <a:t>帮助的实现提供了支持。</a:t>
            </a:r>
            <a:endParaRPr lang="en-US" altLang="zh-CN" dirty="0" smtClean="0"/>
          </a:p>
          <a:p>
            <a:r>
              <a:rPr lang="zh-CN" altLang="en-US" dirty="0" smtClean="0"/>
              <a:t>笔者开发了基于决策树的引导机制为学生学习提供数字化个性化的支持</a:t>
            </a:r>
            <a:endParaRPr lang="en-US" altLang="zh-CN" dirty="0" smtClean="0"/>
          </a:p>
          <a:p>
            <a:r>
              <a:rPr lang="zh-CN" altLang="en-US" dirty="0" smtClean="0"/>
              <a:t>近年来</a:t>
            </a:r>
            <a:r>
              <a:rPr lang="zh-CN" altLang="en-US" dirty="0"/>
              <a:t>关于无处不在的计算</a:t>
            </a:r>
            <a:r>
              <a:rPr lang="zh-CN" altLang="en-US" dirty="0" smtClean="0"/>
              <a:t>各种</a:t>
            </a:r>
            <a:r>
              <a:rPr lang="zh-CN" altLang="en-US" dirty="0"/>
              <a:t>新技术和</a:t>
            </a:r>
            <a:r>
              <a:rPr lang="zh-CN" altLang="en-US" dirty="0" smtClean="0"/>
              <a:t>新产品已经得到发展</a:t>
            </a:r>
            <a:r>
              <a:rPr lang="en-US" altLang="zh-CN" dirty="0" smtClean="0"/>
              <a:t>,</a:t>
            </a:r>
            <a:r>
              <a:rPr lang="zh-CN" altLang="en-US" dirty="0"/>
              <a:t>如手持终端</a:t>
            </a:r>
            <a:r>
              <a:rPr lang="en-US" altLang="zh-CN" dirty="0"/>
              <a:t>,</a:t>
            </a:r>
            <a:r>
              <a:rPr lang="zh-CN" altLang="en-US" dirty="0"/>
              <a:t>智能</a:t>
            </a:r>
            <a:r>
              <a:rPr lang="zh-CN" altLang="en-US" dirty="0" smtClean="0"/>
              <a:t>手机手机</a:t>
            </a:r>
            <a:r>
              <a:rPr lang="zh-CN" altLang="en-US" dirty="0"/>
              <a:t>、传感器网络节点</a:t>
            </a:r>
            <a:r>
              <a:rPr lang="en-US" altLang="zh-CN" dirty="0"/>
              <a:t>,</a:t>
            </a:r>
            <a:r>
              <a:rPr lang="zh-CN" altLang="en-US" dirty="0"/>
              <a:t>非接触式智能卡</a:t>
            </a:r>
            <a:r>
              <a:rPr lang="en-US" altLang="zh-CN" dirty="0"/>
              <a:t>,</a:t>
            </a:r>
            <a:r>
              <a:rPr lang="zh-CN" altLang="en-US" dirty="0"/>
              <a:t>无线电频率识别</a:t>
            </a:r>
            <a:r>
              <a:rPr lang="en-US" altLang="zh-CN" dirty="0"/>
              <a:t>(RFID)</a:t>
            </a:r>
            <a:r>
              <a:rPr lang="zh-CN" altLang="en-US" dirty="0"/>
              <a:t>。</a:t>
            </a:r>
            <a:r>
              <a:rPr lang="en-US" altLang="zh-CN" dirty="0"/>
              <a:t>RFID</a:t>
            </a:r>
            <a:r>
              <a:rPr lang="zh-CN" altLang="en-US" dirty="0" smtClean="0"/>
              <a:t>系统由</a:t>
            </a:r>
            <a:r>
              <a:rPr lang="zh-CN" altLang="en-US" dirty="0"/>
              <a:t>一个</a:t>
            </a:r>
            <a:r>
              <a:rPr lang="zh-CN" altLang="en-US" dirty="0" smtClean="0"/>
              <a:t>标签组成。该标签是</a:t>
            </a:r>
            <a:r>
              <a:rPr lang="zh-CN" altLang="en-US" dirty="0"/>
              <a:t>由一个芯片和天线</a:t>
            </a:r>
            <a:r>
              <a:rPr lang="en-US" altLang="zh-CN" dirty="0"/>
              <a:t>,</a:t>
            </a:r>
            <a:r>
              <a:rPr lang="zh-CN" altLang="en-US" dirty="0"/>
              <a:t>和一个审讯者</a:t>
            </a:r>
            <a:r>
              <a:rPr lang="zh-CN" altLang="en-US" dirty="0" smtClean="0"/>
              <a:t>或一</a:t>
            </a:r>
            <a:r>
              <a:rPr lang="zh-CN" altLang="en-US" dirty="0"/>
              <a:t>个</a:t>
            </a:r>
            <a:r>
              <a:rPr lang="zh-CN" altLang="en-US" dirty="0" smtClean="0"/>
              <a:t>天线</a:t>
            </a:r>
            <a:r>
              <a:rPr lang="en-US" altLang="zh-CN" dirty="0" smtClean="0"/>
              <a:t>(</a:t>
            </a:r>
            <a:r>
              <a:rPr lang="en-US" altLang="zh-CN" dirty="0"/>
              <a:t>Finkenzeller,2000)</a:t>
            </a:r>
            <a:r>
              <a:rPr lang="zh-CN" altLang="en-US" dirty="0"/>
              <a:t>。 读者发送电磁波</a:t>
            </a:r>
            <a:r>
              <a:rPr lang="en-US" altLang="zh-CN" dirty="0"/>
              <a:t>,</a:t>
            </a:r>
            <a:r>
              <a:rPr lang="zh-CN" altLang="en-US" dirty="0"/>
              <a:t>而标签天线调谐接收</a:t>
            </a:r>
            <a:r>
              <a:rPr lang="zh-CN" altLang="en-US" dirty="0" smtClean="0"/>
              <a:t>这些波。</a:t>
            </a:r>
            <a:endParaRPr lang="zh-CN" altLang="en-US" dirty="0"/>
          </a:p>
        </p:txBody>
      </p:sp>
      <p:sp>
        <p:nvSpPr>
          <p:cNvPr id="3" name="TextBox 2"/>
          <p:cNvSpPr txBox="1"/>
          <p:nvPr/>
        </p:nvSpPr>
        <p:spPr>
          <a:xfrm>
            <a:off x="1043608" y="1556792"/>
            <a:ext cx="3024336" cy="369332"/>
          </a:xfrm>
          <a:prstGeom prst="rect">
            <a:avLst/>
          </a:prstGeom>
          <a:noFill/>
        </p:spPr>
        <p:txBody>
          <a:bodyPr wrap="square" rtlCol="0">
            <a:spAutoFit/>
          </a:bodyPr>
          <a:lstStyle/>
          <a:p>
            <a:r>
              <a:rPr lang="zh-CN" altLang="en-US" dirty="0" smtClean="0"/>
              <a:t>背景介绍</a:t>
            </a:r>
            <a:endParaRPr lang="zh-CN" altLang="en-US" dirty="0"/>
          </a:p>
        </p:txBody>
      </p:sp>
    </p:spTree>
    <p:extLst>
      <p:ext uri="{BB962C8B-B14F-4D97-AF65-F5344CB8AC3E}">
        <p14:creationId xmlns:p14="http://schemas.microsoft.com/office/powerpoint/2010/main" val="2841586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43608" y="1556792"/>
            <a:ext cx="3024336" cy="369332"/>
          </a:xfrm>
          <a:prstGeom prst="rect">
            <a:avLst/>
          </a:prstGeom>
          <a:noFill/>
        </p:spPr>
        <p:txBody>
          <a:bodyPr wrap="square" rtlCol="0">
            <a:spAutoFit/>
          </a:bodyPr>
          <a:lstStyle/>
          <a:p>
            <a:r>
              <a:rPr lang="zh-CN" altLang="en-US" dirty="0"/>
              <a:t>决策树导向</a:t>
            </a:r>
            <a:r>
              <a:rPr lang="zh-CN" altLang="en-US" dirty="0" smtClean="0"/>
              <a:t>的帮助机制</a:t>
            </a:r>
            <a:endParaRPr lang="zh-CN" altLang="en-US" dirty="0"/>
          </a:p>
        </p:txBody>
      </p:sp>
      <p:sp>
        <p:nvSpPr>
          <p:cNvPr id="3" name="TextBox 2"/>
          <p:cNvSpPr txBox="1"/>
          <p:nvPr/>
        </p:nvSpPr>
        <p:spPr>
          <a:xfrm>
            <a:off x="1115616" y="1926124"/>
            <a:ext cx="6624736" cy="4524315"/>
          </a:xfrm>
          <a:prstGeom prst="rect">
            <a:avLst/>
          </a:prstGeom>
          <a:noFill/>
        </p:spPr>
        <p:txBody>
          <a:bodyPr wrap="square" rtlCol="0">
            <a:spAutoFit/>
          </a:bodyPr>
          <a:lstStyle/>
          <a:p>
            <a:r>
              <a:rPr lang="zh-CN" altLang="en-US" dirty="0"/>
              <a:t>决策树导向的帮助</a:t>
            </a:r>
            <a:r>
              <a:rPr lang="zh-CN" altLang="en-US" dirty="0" smtClean="0"/>
              <a:t>机制引导学生在真实情境中通过感知真实世界的行为进行学习</a:t>
            </a:r>
            <a:r>
              <a:rPr lang="en-US" altLang="zh-CN" dirty="0" smtClean="0"/>
              <a:t/>
            </a:r>
            <a:br>
              <a:rPr lang="en-US" altLang="zh-CN" dirty="0" smtClean="0"/>
            </a:br>
            <a:r>
              <a:rPr lang="zh-CN" altLang="en-US" dirty="0" smtClean="0"/>
              <a:t>自然科学课的教学是结构化和程序化的，它的知识多数都有准确的答案，所要掌握的 认知技能包括记忆、比较、区分异同，分析等。</a:t>
            </a:r>
            <a:endParaRPr lang="en-US" altLang="zh-CN" dirty="0" smtClean="0"/>
          </a:p>
          <a:p>
            <a:r>
              <a:rPr lang="zh-CN" altLang="en-US" dirty="0"/>
              <a:t>本</a:t>
            </a:r>
            <a:r>
              <a:rPr lang="zh-CN" altLang="en-US" dirty="0" smtClean="0"/>
              <a:t>研究</a:t>
            </a:r>
            <a:r>
              <a:rPr lang="zh-CN" altLang="en-US" dirty="0"/>
              <a:t>持续</a:t>
            </a:r>
            <a:r>
              <a:rPr lang="zh-CN" altLang="en-US" dirty="0" smtClean="0"/>
              <a:t>了一个学期，每周有两个小时的学习，共</a:t>
            </a:r>
            <a:r>
              <a:rPr lang="en-US" altLang="zh-CN" dirty="0" smtClean="0"/>
              <a:t>18</a:t>
            </a:r>
            <a:r>
              <a:rPr lang="zh-CN" altLang="en-US" dirty="0" smtClean="0"/>
              <a:t>周。</a:t>
            </a:r>
            <a:endParaRPr lang="en-US" altLang="zh-CN" dirty="0" smtClean="0"/>
          </a:p>
          <a:p>
            <a:r>
              <a:rPr lang="zh-CN" altLang="en-US" dirty="0"/>
              <a:t>本研究</a:t>
            </a:r>
            <a:r>
              <a:rPr lang="zh-CN" altLang="en-US" dirty="0" smtClean="0"/>
              <a:t>的评价包括三个方面：</a:t>
            </a:r>
            <a:endParaRPr lang="en-US" altLang="zh-CN" dirty="0" smtClean="0"/>
          </a:p>
          <a:p>
            <a:r>
              <a:rPr lang="zh-CN" altLang="en-US" dirty="0" smtClean="0"/>
              <a:t>该学习系统的</a:t>
            </a:r>
            <a:r>
              <a:rPr lang="zh-CN" altLang="en-US" dirty="0"/>
              <a:t>正确性和有效性</a:t>
            </a:r>
            <a:r>
              <a:rPr lang="zh-CN" altLang="en-US" dirty="0" smtClean="0"/>
              <a:t>评价由九位有经验的自然科学老师进行点评。</a:t>
            </a:r>
            <a:endParaRPr lang="en-US" altLang="zh-CN" dirty="0" smtClean="0"/>
          </a:p>
          <a:p>
            <a:r>
              <a:rPr lang="zh-CN" altLang="en-US" dirty="0"/>
              <a:t>学习</a:t>
            </a:r>
            <a:r>
              <a:rPr lang="zh-CN" altLang="en-US" dirty="0" smtClean="0"/>
              <a:t>结果由学生</a:t>
            </a:r>
            <a:r>
              <a:rPr lang="zh-CN" altLang="en-US" dirty="0"/>
              <a:t>的学习动机和感知的</a:t>
            </a:r>
            <a:r>
              <a:rPr lang="zh-CN" altLang="en-US" dirty="0" smtClean="0"/>
              <a:t>实现问题的现场测验来进行评价</a:t>
            </a:r>
            <a:endParaRPr lang="en-US" altLang="zh-CN" dirty="0" smtClean="0"/>
          </a:p>
          <a:p>
            <a:r>
              <a:rPr lang="zh-CN" altLang="en-US" dirty="0" smtClean="0"/>
              <a:t>教学效果的策略通过对问卷进行配对样本</a:t>
            </a:r>
            <a:r>
              <a:rPr lang="en-US" altLang="zh-CN" dirty="0" smtClean="0"/>
              <a:t>T</a:t>
            </a:r>
            <a:r>
              <a:rPr lang="zh-CN" altLang="en-US" dirty="0" smtClean="0"/>
              <a:t>检验的结果分析得来，问卷是发给</a:t>
            </a:r>
            <a:r>
              <a:rPr lang="en-US" altLang="zh-CN" dirty="0" smtClean="0"/>
              <a:t>42</a:t>
            </a:r>
            <a:r>
              <a:rPr lang="zh-CN" altLang="en-US" dirty="0" smtClean="0"/>
              <a:t>个学生。</a:t>
            </a:r>
            <a:endParaRPr lang="en-US" altLang="zh-CN" dirty="0"/>
          </a:p>
          <a:p>
            <a:r>
              <a:rPr lang="zh-CN" altLang="en-US" dirty="0" smtClean="0"/>
              <a:t>所有的调查都用五</a:t>
            </a:r>
            <a:r>
              <a:rPr lang="zh-CN" altLang="en-US" dirty="0"/>
              <a:t>点量</a:t>
            </a:r>
            <a:r>
              <a:rPr lang="zh-CN" altLang="en-US" dirty="0" smtClean="0"/>
              <a:t>表，即</a:t>
            </a:r>
            <a:r>
              <a:rPr lang="en-US" altLang="zh-CN" dirty="0" smtClean="0"/>
              <a:t>1</a:t>
            </a:r>
            <a:r>
              <a:rPr lang="zh-CN" altLang="en-US" dirty="0" smtClean="0"/>
              <a:t>强烈不同意至</a:t>
            </a:r>
            <a:r>
              <a:rPr lang="en-US" altLang="zh-CN" dirty="0" smtClean="0"/>
              <a:t>5</a:t>
            </a:r>
            <a:r>
              <a:rPr lang="zh-CN" altLang="en-US" dirty="0" smtClean="0"/>
              <a:t>强烈同意</a:t>
            </a:r>
          </a:p>
          <a:p>
            <a:endParaRPr lang="en-US" altLang="zh-CN" dirty="0" smtClean="0"/>
          </a:p>
          <a:p>
            <a:endParaRPr lang="zh-CN" altLang="en-US" dirty="0"/>
          </a:p>
        </p:txBody>
      </p:sp>
    </p:spTree>
    <p:extLst>
      <p:ext uri="{BB962C8B-B14F-4D97-AF65-F5344CB8AC3E}">
        <p14:creationId xmlns:p14="http://schemas.microsoft.com/office/powerpoint/2010/main" val="39596131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187624" y="1700808"/>
            <a:ext cx="2031325" cy="369332"/>
          </a:xfrm>
          <a:prstGeom prst="rect">
            <a:avLst/>
          </a:prstGeom>
        </p:spPr>
        <p:txBody>
          <a:bodyPr wrap="none">
            <a:spAutoFit/>
          </a:bodyPr>
          <a:lstStyle/>
          <a:p>
            <a:r>
              <a:rPr lang="zh-CN" altLang="en-US" dirty="0"/>
              <a:t>关键特性发现算法</a:t>
            </a:r>
          </a:p>
        </p:txBody>
      </p:sp>
      <p:sp>
        <p:nvSpPr>
          <p:cNvPr id="4" name="矩形 3"/>
          <p:cNvSpPr/>
          <p:nvPr/>
        </p:nvSpPr>
        <p:spPr>
          <a:xfrm>
            <a:off x="932948" y="2367171"/>
            <a:ext cx="7167443" cy="923330"/>
          </a:xfrm>
          <a:prstGeom prst="rect">
            <a:avLst/>
          </a:prstGeom>
        </p:spPr>
        <p:txBody>
          <a:bodyPr wrap="square">
            <a:spAutoFit/>
          </a:bodyPr>
          <a:lstStyle/>
          <a:p>
            <a:r>
              <a:rPr lang="zh-CN" altLang="en-US" dirty="0" smtClean="0"/>
              <a:t>为了引导学生</a:t>
            </a:r>
            <a:r>
              <a:rPr lang="zh-CN" altLang="en-US" dirty="0"/>
              <a:t>在情境学习的过程</a:t>
            </a:r>
            <a:r>
              <a:rPr lang="zh-CN" altLang="en-US" dirty="0" smtClean="0"/>
              <a:t>发现</a:t>
            </a:r>
            <a:r>
              <a:rPr lang="zh-CN" altLang="en-US" dirty="0"/>
              <a:t>误识别的比率特征的</a:t>
            </a:r>
            <a:r>
              <a:rPr lang="zh-CN" altLang="en-US" dirty="0" smtClean="0"/>
              <a:t>植物</a:t>
            </a:r>
            <a:r>
              <a:rPr lang="en-US" altLang="zh-CN" dirty="0" smtClean="0"/>
              <a:t>,</a:t>
            </a:r>
            <a:r>
              <a:rPr lang="zh-CN" altLang="en-US" dirty="0" smtClean="0"/>
              <a:t>我们提出</a:t>
            </a:r>
            <a:r>
              <a:rPr lang="zh-CN" altLang="en-US" dirty="0"/>
              <a:t>一种决策树定向指导机制、关键特性发现算法</a:t>
            </a:r>
            <a:r>
              <a:rPr lang="en-US" altLang="zh-CN" dirty="0"/>
              <a:t>(CFFA)</a:t>
            </a:r>
            <a:r>
              <a:rPr lang="zh-CN" altLang="en-US" dirty="0" smtClean="0"/>
              <a:t>。关键特性是指能够区分不同植物的关键特征，这个算法的引导学生学习步骤是</a:t>
            </a:r>
            <a:endParaRPr lang="zh-CN" altLang="en-US" dirty="0"/>
          </a:p>
        </p:txBody>
      </p:sp>
      <p:sp>
        <p:nvSpPr>
          <p:cNvPr id="5" name="矩形 4"/>
          <p:cNvSpPr/>
          <p:nvPr/>
        </p:nvSpPr>
        <p:spPr>
          <a:xfrm>
            <a:off x="506284" y="3717032"/>
            <a:ext cx="8637716" cy="2031325"/>
          </a:xfrm>
          <a:prstGeom prst="rect">
            <a:avLst/>
          </a:prstGeom>
        </p:spPr>
        <p:txBody>
          <a:bodyPr wrap="square">
            <a:spAutoFit/>
          </a:bodyPr>
          <a:lstStyle/>
          <a:p>
            <a:r>
              <a:rPr lang="en-US" altLang="zh-CN" b="1" dirty="0"/>
              <a:t>Stage 1: </a:t>
            </a:r>
            <a:r>
              <a:rPr lang="en-US" altLang="zh-CN" dirty="0"/>
              <a:t>Construct decision tree.</a:t>
            </a:r>
          </a:p>
          <a:p>
            <a:r>
              <a:rPr lang="en-US" altLang="zh-CN" b="1" dirty="0"/>
              <a:t>Stage 2: </a:t>
            </a:r>
            <a:r>
              <a:rPr lang="en-US" altLang="zh-CN" dirty="0"/>
              <a:t>Locate the common feature of the correct answer, </a:t>
            </a:r>
            <a:r>
              <a:rPr lang="en-US" altLang="zh-CN" i="1" dirty="0"/>
              <a:t>x, </a:t>
            </a:r>
            <a:r>
              <a:rPr lang="en-US" altLang="zh-CN" dirty="0"/>
              <a:t>and the answer of the student, </a:t>
            </a:r>
            <a:r>
              <a:rPr lang="en-US" altLang="zh-CN" i="1" dirty="0"/>
              <a:t>y </a:t>
            </a:r>
            <a:r>
              <a:rPr lang="en-US" altLang="zh-CN" dirty="0"/>
              <a:t>(assume that </a:t>
            </a:r>
            <a:r>
              <a:rPr lang="en-US" altLang="zh-CN" dirty="0" smtClean="0"/>
              <a:t>the </a:t>
            </a:r>
            <a:r>
              <a:rPr lang="en-US" altLang="zh-CN" i="1" dirty="0" smtClean="0"/>
              <a:t>56 </a:t>
            </a:r>
            <a:r>
              <a:rPr lang="en-US" altLang="zh-CN" dirty="0" smtClean="0"/>
              <a:t>student </a:t>
            </a:r>
            <a:r>
              <a:rPr lang="en-US" altLang="zh-CN" dirty="0"/>
              <a:t>failed to correctly answer the question). We have</a:t>
            </a:r>
          </a:p>
          <a:p>
            <a:r>
              <a:rPr lang="en-US" altLang="zh-CN" i="1" dirty="0"/>
              <a:t>A </a:t>
            </a:r>
            <a:r>
              <a:rPr lang="en-US" altLang="zh-CN" dirty="0"/>
              <a:t>= critical feature (</a:t>
            </a:r>
            <a:r>
              <a:rPr lang="en-US" altLang="zh-CN" i="1" dirty="0"/>
              <a:t>x</a:t>
            </a:r>
            <a:r>
              <a:rPr lang="en-US" altLang="zh-CN" dirty="0"/>
              <a:t>, </a:t>
            </a:r>
            <a:r>
              <a:rPr lang="en-US" altLang="zh-CN" i="1" dirty="0"/>
              <a:t>y</a:t>
            </a:r>
            <a:r>
              <a:rPr lang="en-US" altLang="zh-CN" dirty="0"/>
              <a:t>) = the nearest common attribute of </a:t>
            </a:r>
            <a:r>
              <a:rPr lang="en-US" altLang="zh-CN" i="1" dirty="0"/>
              <a:t>x </a:t>
            </a:r>
            <a:r>
              <a:rPr lang="en-US" altLang="zh-CN" dirty="0"/>
              <a:t>and </a:t>
            </a:r>
            <a:r>
              <a:rPr lang="en-US" altLang="zh-CN" i="1" dirty="0"/>
              <a:t>y </a:t>
            </a:r>
            <a:r>
              <a:rPr lang="en-US" altLang="zh-CN" dirty="0"/>
              <a:t>in the decision tree.</a:t>
            </a:r>
          </a:p>
          <a:p>
            <a:r>
              <a:rPr lang="en-US" altLang="zh-CN" b="1" dirty="0"/>
              <a:t>Stage 3: </a:t>
            </a:r>
            <a:r>
              <a:rPr lang="en-US" altLang="zh-CN" dirty="0"/>
              <a:t>Trace the value of </a:t>
            </a:r>
            <a:r>
              <a:rPr lang="en-US" altLang="zh-CN" i="1" dirty="0"/>
              <a:t>A </a:t>
            </a:r>
            <a:r>
              <a:rPr lang="en-US" altLang="zh-CN" dirty="0"/>
              <a:t>for answers </a:t>
            </a:r>
            <a:r>
              <a:rPr lang="en-US" altLang="zh-CN" i="1" dirty="0"/>
              <a:t>x </a:t>
            </a:r>
            <a:r>
              <a:rPr lang="en-US" altLang="zh-CN" dirty="0"/>
              <a:t>and </a:t>
            </a:r>
            <a:r>
              <a:rPr lang="en-US" altLang="zh-CN" i="1" dirty="0"/>
              <a:t>y</a:t>
            </a:r>
            <a:r>
              <a:rPr lang="en-US" altLang="zh-CN" dirty="0"/>
              <a:t>. Display the two values and relevant image files to the student</a:t>
            </a:r>
            <a:r>
              <a:rPr lang="en-US" altLang="zh-CN" dirty="0" smtClean="0"/>
              <a:t>.</a:t>
            </a:r>
            <a:endParaRPr lang="en-US" altLang="zh-CN" dirty="0"/>
          </a:p>
        </p:txBody>
      </p:sp>
    </p:spTree>
    <p:extLst>
      <p:ext uri="{BB962C8B-B14F-4D97-AF65-F5344CB8AC3E}">
        <p14:creationId xmlns:p14="http://schemas.microsoft.com/office/powerpoint/2010/main" val="17291175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87624" y="1700808"/>
            <a:ext cx="2031325" cy="369332"/>
          </a:xfrm>
          <a:prstGeom prst="rect">
            <a:avLst/>
          </a:prstGeom>
        </p:spPr>
        <p:txBody>
          <a:bodyPr wrap="none">
            <a:spAutoFit/>
          </a:bodyPr>
          <a:lstStyle/>
          <a:p>
            <a:r>
              <a:rPr lang="zh-CN" altLang="en-US" dirty="0"/>
              <a:t>关键特性发现算法</a:t>
            </a:r>
          </a:p>
        </p:txBody>
      </p:sp>
      <p:sp>
        <p:nvSpPr>
          <p:cNvPr id="3" name="TextBox 2"/>
          <p:cNvSpPr txBox="1"/>
          <p:nvPr/>
        </p:nvSpPr>
        <p:spPr>
          <a:xfrm>
            <a:off x="1187059" y="4077072"/>
            <a:ext cx="7777429" cy="369332"/>
          </a:xfrm>
          <a:prstGeom prst="rect">
            <a:avLst/>
          </a:prstGeom>
          <a:noFill/>
        </p:spPr>
        <p:txBody>
          <a:bodyPr wrap="square" rtlCol="0">
            <a:spAutoFit/>
          </a:bodyPr>
          <a:lstStyle/>
          <a:p>
            <a:r>
              <a:rPr lang="zh-CN" altLang="en-US" dirty="0" smtClean="0"/>
              <a:t>为了建构决策树，我们用</a:t>
            </a:r>
            <a:r>
              <a:rPr lang="en-US" altLang="zh-CN" dirty="0"/>
              <a:t>ID3</a:t>
            </a:r>
            <a:r>
              <a:rPr lang="zh-CN" altLang="en-US" dirty="0" smtClean="0"/>
              <a:t>算法，这个算法可以保证决策树结构良好</a:t>
            </a:r>
            <a:endParaRPr lang="zh-CN" altLang="en-US" dirty="0"/>
          </a:p>
        </p:txBody>
      </p:sp>
      <p:sp>
        <p:nvSpPr>
          <p:cNvPr id="4" name="矩形 3"/>
          <p:cNvSpPr/>
          <p:nvPr/>
        </p:nvSpPr>
        <p:spPr>
          <a:xfrm>
            <a:off x="1304480" y="2343505"/>
            <a:ext cx="7443984" cy="1477328"/>
          </a:xfrm>
          <a:prstGeom prst="rect">
            <a:avLst/>
          </a:prstGeom>
        </p:spPr>
        <p:txBody>
          <a:bodyPr wrap="square">
            <a:spAutoFit/>
          </a:bodyPr>
          <a:lstStyle/>
          <a:p>
            <a:r>
              <a:rPr lang="en-US" altLang="zh-CN" b="1" dirty="0"/>
              <a:t>Stage 4: </a:t>
            </a:r>
            <a:r>
              <a:rPr lang="en-US" altLang="zh-CN" dirty="0"/>
              <a:t>Repeat the test with the same question. That is, the student is guided to observe the critical feature of the plant again, and then answer the same question. If the student still fails to answer the question, go to Step 1.</a:t>
            </a:r>
          </a:p>
          <a:p>
            <a:r>
              <a:rPr lang="en-US" altLang="zh-CN" b="1" dirty="0"/>
              <a:t>Stage 5: </a:t>
            </a:r>
            <a:r>
              <a:rPr lang="en-US" altLang="zh-CN" dirty="0"/>
              <a:t>Conduct the test with the next question.</a:t>
            </a:r>
            <a:endParaRPr lang="zh-CN" altLang="en-US" dirty="0"/>
          </a:p>
        </p:txBody>
      </p:sp>
    </p:spTree>
    <p:extLst>
      <p:ext uri="{BB962C8B-B14F-4D97-AF65-F5344CB8AC3E}">
        <p14:creationId xmlns:p14="http://schemas.microsoft.com/office/powerpoint/2010/main" val="31811420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187624" y="1700808"/>
            <a:ext cx="1107996" cy="369332"/>
          </a:xfrm>
          <a:prstGeom prst="rect">
            <a:avLst/>
          </a:prstGeom>
        </p:spPr>
        <p:txBody>
          <a:bodyPr wrap="none">
            <a:spAutoFit/>
          </a:bodyPr>
          <a:lstStyle/>
          <a:p>
            <a:r>
              <a:rPr lang="zh-CN" altLang="en-US" dirty="0"/>
              <a:t>算例</a:t>
            </a:r>
            <a:r>
              <a:rPr lang="zh-CN" altLang="en-US" dirty="0" smtClean="0"/>
              <a:t>分析</a:t>
            </a:r>
            <a:endParaRPr lang="zh-CN" altLang="en-US" dirty="0"/>
          </a:p>
        </p:txBody>
      </p:sp>
      <p:sp>
        <p:nvSpPr>
          <p:cNvPr id="2" name="矩形 1"/>
          <p:cNvSpPr/>
          <p:nvPr/>
        </p:nvSpPr>
        <p:spPr>
          <a:xfrm>
            <a:off x="1169729" y="2276872"/>
            <a:ext cx="7665881" cy="923330"/>
          </a:xfrm>
          <a:prstGeom prst="rect">
            <a:avLst/>
          </a:prstGeom>
        </p:spPr>
        <p:txBody>
          <a:bodyPr wrap="none">
            <a:spAutoFit/>
          </a:bodyPr>
          <a:lstStyle/>
          <a:p>
            <a:r>
              <a:rPr lang="zh-CN" altLang="en-US" dirty="0" smtClean="0"/>
              <a:t>这个部分是用来解释</a:t>
            </a:r>
            <a:r>
              <a:rPr lang="en-US" altLang="zh-CN" dirty="0" smtClean="0"/>
              <a:t>ID3</a:t>
            </a:r>
            <a:r>
              <a:rPr lang="zh-CN" altLang="en-US" dirty="0" smtClean="0"/>
              <a:t>算法是如何区分一系列的蝴蝶寄生植物的，还包括</a:t>
            </a:r>
            <a:endParaRPr lang="en-US" altLang="zh-CN" dirty="0" smtClean="0"/>
          </a:p>
          <a:p>
            <a:r>
              <a:rPr lang="zh-CN" altLang="en-US" dirty="0" smtClean="0"/>
              <a:t>信息熵</a:t>
            </a:r>
            <a:r>
              <a:rPr lang="zh-CN" altLang="en-US" dirty="0"/>
              <a:t>计算如何以及如何生成</a:t>
            </a:r>
            <a:r>
              <a:rPr lang="zh-CN" altLang="en-US" dirty="0" smtClean="0"/>
              <a:t>决策树。</a:t>
            </a:r>
            <a:endParaRPr lang="en-US" altLang="zh-CN" dirty="0" smtClean="0"/>
          </a:p>
          <a:p>
            <a:r>
              <a:rPr lang="zh-CN" altLang="en-US" dirty="0" smtClean="0"/>
              <a:t>用</a:t>
            </a:r>
            <a:r>
              <a:rPr lang="en-US" altLang="zh-CN" dirty="0" smtClean="0"/>
              <a:t>C1~C8</a:t>
            </a:r>
            <a:r>
              <a:rPr lang="zh-CN" altLang="en-US" dirty="0" smtClean="0"/>
              <a:t>代表八种不同的蝴蝶寄生植物</a:t>
            </a:r>
            <a:endParaRPr lang="zh-CN" altLang="en-US"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7704" y="3208203"/>
            <a:ext cx="4992308" cy="31658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105438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2132856"/>
            <a:ext cx="7120815" cy="380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矩形 2"/>
          <p:cNvSpPr/>
          <p:nvPr/>
        </p:nvSpPr>
        <p:spPr>
          <a:xfrm>
            <a:off x="1187624" y="1700808"/>
            <a:ext cx="3185487" cy="369332"/>
          </a:xfrm>
          <a:prstGeom prst="rect">
            <a:avLst/>
          </a:prstGeom>
        </p:spPr>
        <p:txBody>
          <a:bodyPr wrap="none">
            <a:spAutoFit/>
          </a:bodyPr>
          <a:lstStyle/>
          <a:p>
            <a:r>
              <a:rPr lang="zh-CN" altLang="en-US" dirty="0"/>
              <a:t>算例</a:t>
            </a:r>
            <a:r>
              <a:rPr lang="zh-CN" altLang="en-US" dirty="0" smtClean="0"/>
              <a:t>分析</a:t>
            </a:r>
            <a:r>
              <a:rPr lang="en-US" altLang="zh-CN" dirty="0" smtClean="0"/>
              <a:t>—</a:t>
            </a:r>
            <a:r>
              <a:rPr lang="zh-CN" altLang="en-US" dirty="0" smtClean="0"/>
              <a:t>决策树的一个案例</a:t>
            </a:r>
            <a:endParaRPr lang="zh-CN" altLang="en-US" dirty="0"/>
          </a:p>
        </p:txBody>
      </p:sp>
    </p:spTree>
    <p:extLst>
      <p:ext uri="{BB962C8B-B14F-4D97-AF65-F5344CB8AC3E}">
        <p14:creationId xmlns:p14="http://schemas.microsoft.com/office/powerpoint/2010/main" val="9344962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87624" y="1700808"/>
            <a:ext cx="3416320" cy="369332"/>
          </a:xfrm>
          <a:prstGeom prst="rect">
            <a:avLst/>
          </a:prstGeom>
        </p:spPr>
        <p:txBody>
          <a:bodyPr wrap="none">
            <a:spAutoFit/>
          </a:bodyPr>
          <a:lstStyle/>
          <a:p>
            <a:r>
              <a:rPr lang="zh-CN" altLang="en-US" dirty="0" smtClean="0"/>
              <a:t>情景感知的泛在学习环境的发展</a:t>
            </a:r>
            <a:endParaRPr lang="zh-CN" alt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2564904"/>
            <a:ext cx="4672966" cy="36764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矩形 2"/>
          <p:cNvSpPr/>
          <p:nvPr/>
        </p:nvSpPr>
        <p:spPr>
          <a:xfrm>
            <a:off x="4860032" y="3068960"/>
            <a:ext cx="3960440" cy="2031325"/>
          </a:xfrm>
          <a:prstGeom prst="rect">
            <a:avLst/>
          </a:prstGeom>
        </p:spPr>
        <p:txBody>
          <a:bodyPr wrap="square">
            <a:spAutoFit/>
          </a:bodyPr>
          <a:lstStyle/>
          <a:p>
            <a:r>
              <a:rPr lang="zh-CN" altLang="en-US" dirty="0"/>
              <a:t>该图</a:t>
            </a:r>
            <a:r>
              <a:rPr lang="zh-CN" altLang="en-US" dirty="0" smtClean="0"/>
              <a:t>显示了的情境感知</a:t>
            </a:r>
            <a:r>
              <a:rPr lang="zh-CN" altLang="en-US" dirty="0"/>
              <a:t>你的学习</a:t>
            </a:r>
            <a:r>
              <a:rPr lang="zh-CN" altLang="en-US" dirty="0" smtClean="0"/>
              <a:t>环境的符号表示</a:t>
            </a:r>
            <a:r>
              <a:rPr lang="en-US" altLang="zh-CN" dirty="0" smtClean="0"/>
              <a:t>,</a:t>
            </a:r>
            <a:r>
              <a:rPr lang="zh-CN" altLang="en-US" dirty="0"/>
              <a:t>这是一个蝴蝶花园</a:t>
            </a:r>
            <a:r>
              <a:rPr lang="zh-CN" altLang="en-US" dirty="0" smtClean="0"/>
              <a:t>每个蝴蝶</a:t>
            </a:r>
            <a:r>
              <a:rPr lang="zh-CN" altLang="en-US" dirty="0"/>
              <a:t>寄主植物标注一个</a:t>
            </a:r>
            <a:r>
              <a:rPr lang="en-US" altLang="zh-CN" dirty="0"/>
              <a:t>RFID</a:t>
            </a:r>
            <a:r>
              <a:rPr lang="zh-CN" altLang="en-US" dirty="0"/>
              <a:t>标签。每个学生都有一个移动设备配备一个</a:t>
            </a:r>
            <a:r>
              <a:rPr lang="en-US" altLang="zh-CN" dirty="0"/>
              <a:t>RFID</a:t>
            </a:r>
            <a:r>
              <a:rPr lang="zh-CN" altLang="en-US" dirty="0"/>
              <a:t>阅读器。</a:t>
            </a:r>
          </a:p>
          <a:p>
            <a:r>
              <a:rPr lang="zh-CN" altLang="en-US" dirty="0"/>
              <a:t>此外</a:t>
            </a:r>
            <a:r>
              <a:rPr lang="en-US" altLang="zh-CN" dirty="0"/>
              <a:t>,</a:t>
            </a:r>
            <a:r>
              <a:rPr lang="zh-CN" altLang="en-US" dirty="0"/>
              <a:t>无线通信</a:t>
            </a:r>
            <a:r>
              <a:rPr lang="en-US" altLang="zh-CN" dirty="0"/>
              <a:t>,</a:t>
            </a:r>
            <a:r>
              <a:rPr lang="zh-CN" altLang="en-US" dirty="0"/>
              <a:t>以便提供移动设备可以与计算机进行沟通服务器。</a:t>
            </a:r>
          </a:p>
        </p:txBody>
      </p:sp>
    </p:spTree>
    <p:extLst>
      <p:ext uri="{BB962C8B-B14F-4D97-AF65-F5344CB8AC3E}">
        <p14:creationId xmlns:p14="http://schemas.microsoft.com/office/powerpoint/2010/main" val="33237923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波形">
  <a:themeElements>
    <a:clrScheme name="波形">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波形">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波形">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148</TotalTime>
  <Words>1390</Words>
  <Application>Microsoft Office PowerPoint</Application>
  <PresentationFormat>全屏显示(4:3)</PresentationFormat>
  <Paragraphs>58</Paragraphs>
  <Slides>15</Slides>
  <Notes>1</Notes>
  <HiddenSlides>0</HiddenSlides>
  <MMClips>0</MMClips>
  <ScaleCrop>false</ScaleCrop>
  <HeadingPairs>
    <vt:vector size="4" baseType="variant">
      <vt:variant>
        <vt:lpstr>主题</vt:lpstr>
      </vt:variant>
      <vt:variant>
        <vt:i4>1</vt:i4>
      </vt:variant>
      <vt:variant>
        <vt:lpstr>幻灯片标题</vt:lpstr>
      </vt:variant>
      <vt:variant>
        <vt:i4>15</vt:i4>
      </vt:variant>
    </vt:vector>
  </HeadingPairs>
  <TitlesOfParts>
    <vt:vector size="16" baseType="lpstr">
      <vt:lpstr>波形</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cp:lastModifiedBy>chen</cp:lastModifiedBy>
  <cp:revision>15</cp:revision>
  <dcterms:modified xsi:type="dcterms:W3CDTF">2013-07-25T15:55:09Z</dcterms:modified>
</cp:coreProperties>
</file>